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57" r:id="rId3"/>
    <p:sldId id="258" r:id="rId4"/>
    <p:sldId id="259" r:id="rId5"/>
    <p:sldId id="260" r:id="rId6"/>
    <p:sldId id="267" r:id="rId7"/>
    <p:sldId id="268" r:id="rId8"/>
    <p:sldId id="269" r:id="rId9"/>
    <p:sldId id="292" r:id="rId10"/>
    <p:sldId id="271" r:id="rId11"/>
    <p:sldId id="272" r:id="rId12"/>
    <p:sldId id="276" r:id="rId13"/>
    <p:sldId id="273" r:id="rId14"/>
    <p:sldId id="274" r:id="rId15"/>
    <p:sldId id="261" r:id="rId16"/>
    <p:sldId id="277" r:id="rId17"/>
    <p:sldId id="278" r:id="rId18"/>
    <p:sldId id="279" r:id="rId19"/>
    <p:sldId id="280" r:id="rId20"/>
    <p:sldId id="275" r:id="rId21"/>
    <p:sldId id="262" r:id="rId22"/>
    <p:sldId id="281" r:id="rId23"/>
    <p:sldId id="263" r:id="rId24"/>
    <p:sldId id="282" r:id="rId25"/>
    <p:sldId id="283" r:id="rId26"/>
    <p:sldId id="284" r:id="rId27"/>
    <p:sldId id="285" r:id="rId28"/>
    <p:sldId id="286" r:id="rId29"/>
    <p:sldId id="287" r:id="rId30"/>
    <p:sldId id="288" r:id="rId31"/>
    <p:sldId id="289" r:id="rId32"/>
    <p:sldId id="290" r:id="rId33"/>
    <p:sldId id="291" r:id="rId34"/>
  </p:sldIdLst>
  <p:sldSz cx="18288000" cy="10287000"/>
  <p:notesSz cx="18288000" cy="10287000"/>
  <p:defaultTextStyle>
    <a:defPPr>
      <a:defRPr kern="0"/>
    </a:def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43" d="100"/>
          <a:sy n="43" d="100"/>
        </p:scale>
        <p:origin x="936" y="66"/>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577A1F3-2C8F-4385-BCDD-0B76859641FD}"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D0C20185-6F77-446B-A6E3-B5B96A7A8CCF}">
      <dgm:prSet/>
      <dgm:spPr/>
      <dgm:t>
        <a:bodyPr/>
        <a:lstStyle/>
        <a:p>
          <a:r>
            <a:rPr lang="es-EC" b="1"/>
            <a:t>Sistema Integral de Gestión de Datos para EPNprende (PostgreSQL)</a:t>
          </a:r>
          <a:endParaRPr lang="en-US"/>
        </a:p>
      </dgm:t>
    </dgm:pt>
    <dgm:pt modelId="{F9CD4B20-C300-4502-8897-8F08FFF4FDC7}" type="parTrans" cxnId="{EE93F7D0-8E86-47D1-8057-4B078819B53F}">
      <dgm:prSet/>
      <dgm:spPr/>
      <dgm:t>
        <a:bodyPr/>
        <a:lstStyle/>
        <a:p>
          <a:endParaRPr lang="en-US"/>
        </a:p>
      </dgm:t>
    </dgm:pt>
    <dgm:pt modelId="{5C028B7A-0C02-4700-A413-89BB590DD4DB}" type="sibTrans" cxnId="{EE93F7D0-8E86-47D1-8057-4B078819B53F}">
      <dgm:prSet/>
      <dgm:spPr/>
      <dgm:t>
        <a:bodyPr/>
        <a:lstStyle/>
        <a:p>
          <a:endParaRPr lang="en-US"/>
        </a:p>
      </dgm:t>
    </dgm:pt>
    <dgm:pt modelId="{66A07950-0B0A-4863-AE7E-60E169109AFB}">
      <dgm:prSet/>
      <dgm:spPr/>
      <dgm:t>
        <a:bodyPr/>
        <a:lstStyle/>
        <a:p>
          <a:r>
            <a:rPr lang="en-US"/>
            <a:t>Optimización y gestión eficiente de la información </a:t>
          </a:r>
          <a:r>
            <a:rPr lang="es-EC"/>
            <a:t>del sistema en una base de datos.</a:t>
          </a:r>
          <a:endParaRPr lang="en-US"/>
        </a:p>
      </dgm:t>
    </dgm:pt>
    <dgm:pt modelId="{F5A76181-885F-4451-B071-85BA0712AEE2}" type="parTrans" cxnId="{7E320556-D9E0-4B32-83F9-25155573F778}">
      <dgm:prSet/>
      <dgm:spPr/>
      <dgm:t>
        <a:bodyPr/>
        <a:lstStyle/>
        <a:p>
          <a:endParaRPr lang="en-US"/>
        </a:p>
      </dgm:t>
    </dgm:pt>
    <dgm:pt modelId="{88AE7071-3FE2-4504-AF78-08020B337518}" type="sibTrans" cxnId="{7E320556-D9E0-4B32-83F9-25155573F778}">
      <dgm:prSet/>
      <dgm:spPr/>
      <dgm:t>
        <a:bodyPr/>
        <a:lstStyle/>
        <a:p>
          <a:endParaRPr lang="en-US"/>
        </a:p>
      </dgm:t>
    </dgm:pt>
    <dgm:pt modelId="{E1391344-85B0-4050-BFE8-1CFB587105C6}" type="pres">
      <dgm:prSet presAssocID="{7577A1F3-2C8F-4385-BCDD-0B76859641FD}" presName="linear" presStyleCnt="0">
        <dgm:presLayoutVars>
          <dgm:animLvl val="lvl"/>
          <dgm:resizeHandles val="exact"/>
        </dgm:presLayoutVars>
      </dgm:prSet>
      <dgm:spPr/>
    </dgm:pt>
    <dgm:pt modelId="{F4656EAC-1EEF-4BA5-BB52-A2ADF06BF64A}" type="pres">
      <dgm:prSet presAssocID="{D0C20185-6F77-446B-A6E3-B5B96A7A8CCF}" presName="parentText" presStyleLbl="node1" presStyleIdx="0" presStyleCnt="2">
        <dgm:presLayoutVars>
          <dgm:chMax val="0"/>
          <dgm:bulletEnabled val="1"/>
        </dgm:presLayoutVars>
      </dgm:prSet>
      <dgm:spPr/>
    </dgm:pt>
    <dgm:pt modelId="{57B121A7-3E60-4586-891A-CE239BC86420}" type="pres">
      <dgm:prSet presAssocID="{5C028B7A-0C02-4700-A413-89BB590DD4DB}" presName="spacer" presStyleCnt="0"/>
      <dgm:spPr/>
    </dgm:pt>
    <dgm:pt modelId="{53D43E90-BB99-4B45-85F1-04F997F5A1D8}" type="pres">
      <dgm:prSet presAssocID="{66A07950-0B0A-4863-AE7E-60E169109AFB}" presName="parentText" presStyleLbl="node1" presStyleIdx="1" presStyleCnt="2">
        <dgm:presLayoutVars>
          <dgm:chMax val="0"/>
          <dgm:bulletEnabled val="1"/>
        </dgm:presLayoutVars>
      </dgm:prSet>
      <dgm:spPr/>
    </dgm:pt>
  </dgm:ptLst>
  <dgm:cxnLst>
    <dgm:cxn modelId="{8AB81822-DA5D-4DC0-8B27-F6F8515D3B7D}" type="presOf" srcId="{66A07950-0B0A-4863-AE7E-60E169109AFB}" destId="{53D43E90-BB99-4B45-85F1-04F997F5A1D8}" srcOrd="0" destOrd="0" presId="urn:microsoft.com/office/officeart/2005/8/layout/vList2"/>
    <dgm:cxn modelId="{7E320556-D9E0-4B32-83F9-25155573F778}" srcId="{7577A1F3-2C8F-4385-BCDD-0B76859641FD}" destId="{66A07950-0B0A-4863-AE7E-60E169109AFB}" srcOrd="1" destOrd="0" parTransId="{F5A76181-885F-4451-B071-85BA0712AEE2}" sibTransId="{88AE7071-3FE2-4504-AF78-08020B337518}"/>
    <dgm:cxn modelId="{8B86CD80-9D99-4306-9751-08D28B026BA7}" type="presOf" srcId="{7577A1F3-2C8F-4385-BCDD-0B76859641FD}" destId="{E1391344-85B0-4050-BFE8-1CFB587105C6}" srcOrd="0" destOrd="0" presId="urn:microsoft.com/office/officeart/2005/8/layout/vList2"/>
    <dgm:cxn modelId="{EE93F7D0-8E86-47D1-8057-4B078819B53F}" srcId="{7577A1F3-2C8F-4385-BCDD-0B76859641FD}" destId="{D0C20185-6F77-446B-A6E3-B5B96A7A8CCF}" srcOrd="0" destOrd="0" parTransId="{F9CD4B20-C300-4502-8897-8F08FFF4FDC7}" sibTransId="{5C028B7A-0C02-4700-A413-89BB590DD4DB}"/>
    <dgm:cxn modelId="{BF856AD3-1093-4DAD-B529-09CBC18C0796}" type="presOf" srcId="{D0C20185-6F77-446B-A6E3-B5B96A7A8CCF}" destId="{F4656EAC-1EEF-4BA5-BB52-A2ADF06BF64A}" srcOrd="0" destOrd="0" presId="urn:microsoft.com/office/officeart/2005/8/layout/vList2"/>
    <dgm:cxn modelId="{9A1B5AF1-D098-4D64-8C22-92DD682F5041}" type="presParOf" srcId="{E1391344-85B0-4050-BFE8-1CFB587105C6}" destId="{F4656EAC-1EEF-4BA5-BB52-A2ADF06BF64A}" srcOrd="0" destOrd="0" presId="urn:microsoft.com/office/officeart/2005/8/layout/vList2"/>
    <dgm:cxn modelId="{6DF5BC4C-B1F5-4AA2-A56D-4F1A1790935A}" type="presParOf" srcId="{E1391344-85B0-4050-BFE8-1CFB587105C6}" destId="{57B121A7-3E60-4586-891A-CE239BC86420}" srcOrd="1" destOrd="0" presId="urn:microsoft.com/office/officeart/2005/8/layout/vList2"/>
    <dgm:cxn modelId="{5A514C3B-9717-4321-BC50-1AB6956C1D06}" type="presParOf" srcId="{E1391344-85B0-4050-BFE8-1CFB587105C6}" destId="{53D43E90-BB99-4B45-85F1-04F997F5A1D8}" srcOrd="2"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656EAC-1EEF-4BA5-BB52-A2ADF06BF64A}">
      <dsp:nvSpPr>
        <dsp:cNvPr id="0" name=""/>
        <dsp:cNvSpPr/>
      </dsp:nvSpPr>
      <dsp:spPr>
        <a:xfrm>
          <a:off x="0" y="541634"/>
          <a:ext cx="7195184" cy="2309579"/>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160020" rIns="160020" bIns="160020" numCol="1" spcCol="1270" anchor="ctr" anchorCtr="0">
          <a:noAutofit/>
        </a:bodyPr>
        <a:lstStyle/>
        <a:p>
          <a:pPr marL="0" lvl="0" indent="0" algn="l" defTabSz="1866900">
            <a:lnSpc>
              <a:spcPct val="90000"/>
            </a:lnSpc>
            <a:spcBef>
              <a:spcPct val="0"/>
            </a:spcBef>
            <a:spcAft>
              <a:spcPct val="35000"/>
            </a:spcAft>
            <a:buNone/>
          </a:pPr>
          <a:r>
            <a:rPr lang="es-EC" sz="4200" b="1" kern="1200"/>
            <a:t>Sistema Integral de Gestión de Datos para EPNprende (PostgreSQL)</a:t>
          </a:r>
          <a:endParaRPr lang="en-US" sz="4200" kern="1200"/>
        </a:p>
      </dsp:txBody>
      <dsp:txXfrm>
        <a:off x="112744" y="654378"/>
        <a:ext cx="6969696" cy="2084091"/>
      </dsp:txXfrm>
    </dsp:sp>
    <dsp:sp modelId="{53D43E90-BB99-4B45-85F1-04F997F5A1D8}">
      <dsp:nvSpPr>
        <dsp:cNvPr id="0" name=""/>
        <dsp:cNvSpPr/>
      </dsp:nvSpPr>
      <dsp:spPr>
        <a:xfrm>
          <a:off x="0" y="2972174"/>
          <a:ext cx="7195184" cy="2309579"/>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160020" rIns="160020" bIns="160020" numCol="1" spcCol="1270" anchor="ctr" anchorCtr="0">
          <a:noAutofit/>
        </a:bodyPr>
        <a:lstStyle/>
        <a:p>
          <a:pPr marL="0" lvl="0" indent="0" algn="l" defTabSz="1866900">
            <a:lnSpc>
              <a:spcPct val="90000"/>
            </a:lnSpc>
            <a:spcBef>
              <a:spcPct val="0"/>
            </a:spcBef>
            <a:spcAft>
              <a:spcPct val="35000"/>
            </a:spcAft>
            <a:buNone/>
          </a:pPr>
          <a:r>
            <a:rPr lang="en-US" sz="4200" kern="1200"/>
            <a:t>Optimización y gestión eficiente de la información </a:t>
          </a:r>
          <a:r>
            <a:rPr lang="es-EC" sz="4200" kern="1200"/>
            <a:t>del sistema en una base de datos.</a:t>
          </a:r>
          <a:endParaRPr lang="en-US" sz="4200" kern="1200"/>
        </a:p>
      </dsp:txBody>
      <dsp:txXfrm>
        <a:off x="112744" y="3084918"/>
        <a:ext cx="6969696" cy="2084091"/>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371600" y="3188970"/>
            <a:ext cx="15544800" cy="2160270"/>
          </a:xfrm>
          <a:prstGeom prst="rect">
            <a:avLst/>
          </a:prstGeom>
        </p:spPr>
        <p:txBody>
          <a:bodyPr wrap="square" lIns="0" tIns="0" rIns="0" bIns="0">
            <a:spAutoFit/>
          </a:bodyPr>
          <a:lstStyle>
            <a:lvl1pPr>
              <a:defRPr sz="5000" b="1" i="1">
                <a:solidFill>
                  <a:srgbClr val="4431D9"/>
                </a:solidFill>
                <a:latin typeface="Verdana"/>
                <a:cs typeface="Verdana"/>
              </a:defRPr>
            </a:lvl1pPr>
          </a:lstStyle>
          <a:p>
            <a:endParaRPr/>
          </a:p>
        </p:txBody>
      </p:sp>
      <p:sp>
        <p:nvSpPr>
          <p:cNvPr id="3" name="Holder 3"/>
          <p:cNvSpPr>
            <a:spLocks noGrp="1"/>
          </p:cNvSpPr>
          <p:nvPr>
            <p:ph type="subTitle" idx="4"/>
          </p:nvPr>
        </p:nvSpPr>
        <p:spPr>
          <a:xfrm>
            <a:off x="2743200" y="5760720"/>
            <a:ext cx="12801600" cy="2571750"/>
          </a:xfrm>
          <a:prstGeom prst="rect">
            <a:avLst/>
          </a:prstGeom>
        </p:spPr>
        <p:txBody>
          <a:bodyPr wrap="square" lIns="0" tIns="0" rIns="0" bIns="0">
            <a:spAutoFit/>
          </a:bodyPr>
          <a:lstStyle>
            <a:lvl1pPr>
              <a:defRPr sz="2400" b="1" i="0">
                <a:solidFill>
                  <a:srgbClr val="4431D9"/>
                </a:solidFill>
                <a:latin typeface="Verdana"/>
                <a:cs typeface="Verdana"/>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8/4/2025</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5000" b="1" i="1">
                <a:solidFill>
                  <a:srgbClr val="4431D9"/>
                </a:solidFill>
                <a:latin typeface="Verdana"/>
                <a:cs typeface="Verdana"/>
              </a:defRPr>
            </a:lvl1pPr>
          </a:lstStyle>
          <a:p>
            <a:endParaRPr/>
          </a:p>
        </p:txBody>
      </p:sp>
      <p:sp>
        <p:nvSpPr>
          <p:cNvPr id="3" name="Holder 3"/>
          <p:cNvSpPr>
            <a:spLocks noGrp="1"/>
          </p:cNvSpPr>
          <p:nvPr>
            <p:ph type="body" idx="1"/>
          </p:nvPr>
        </p:nvSpPr>
        <p:spPr/>
        <p:txBody>
          <a:bodyPr lIns="0" tIns="0" rIns="0" bIns="0"/>
          <a:lstStyle>
            <a:lvl1pPr>
              <a:defRPr sz="2400" b="1" i="0">
                <a:solidFill>
                  <a:srgbClr val="4431D9"/>
                </a:solidFill>
                <a:latin typeface="Verdana"/>
                <a:cs typeface="Verdana"/>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8/4/2025</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obj" preserve="1">
  <p:cSld name="Two Content">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561276" y="1170428"/>
            <a:ext cx="7818755" cy="3973195"/>
          </a:xfrm>
          <a:custGeom>
            <a:avLst/>
            <a:gdLst/>
            <a:ahLst/>
            <a:cxnLst/>
            <a:rect l="l" t="t" r="r" b="b"/>
            <a:pathLst>
              <a:path w="7818755" h="3973195">
                <a:moveTo>
                  <a:pt x="0" y="0"/>
                </a:moveTo>
                <a:lnTo>
                  <a:pt x="7818371" y="0"/>
                </a:lnTo>
                <a:lnTo>
                  <a:pt x="7818371" y="3972966"/>
                </a:lnTo>
                <a:lnTo>
                  <a:pt x="0" y="3972966"/>
                </a:lnTo>
                <a:lnTo>
                  <a:pt x="0" y="0"/>
                </a:lnTo>
                <a:close/>
              </a:path>
            </a:pathLst>
          </a:custGeom>
          <a:ln w="171450">
            <a:solidFill>
              <a:srgbClr val="4431D9"/>
            </a:solidFill>
          </a:ln>
        </p:spPr>
        <p:txBody>
          <a:bodyPr wrap="square" lIns="0" tIns="0" rIns="0" bIns="0" rtlCol="0"/>
          <a:lstStyle/>
          <a:p>
            <a:endParaRPr/>
          </a:p>
        </p:txBody>
      </p:sp>
      <p:sp>
        <p:nvSpPr>
          <p:cNvPr id="17" name="bg object 17"/>
          <p:cNvSpPr/>
          <p:nvPr/>
        </p:nvSpPr>
        <p:spPr>
          <a:xfrm>
            <a:off x="9441014" y="1170428"/>
            <a:ext cx="8001000" cy="3971925"/>
          </a:xfrm>
          <a:custGeom>
            <a:avLst/>
            <a:gdLst/>
            <a:ahLst/>
            <a:cxnLst/>
            <a:rect l="l" t="t" r="r" b="b"/>
            <a:pathLst>
              <a:path w="8001000" h="3971925">
                <a:moveTo>
                  <a:pt x="0" y="3971925"/>
                </a:moveTo>
                <a:lnTo>
                  <a:pt x="0" y="0"/>
                </a:lnTo>
                <a:lnTo>
                  <a:pt x="8000909" y="0"/>
                </a:lnTo>
              </a:path>
            </a:pathLst>
          </a:custGeom>
          <a:ln w="171450">
            <a:solidFill>
              <a:srgbClr val="4431D9"/>
            </a:solidFill>
          </a:ln>
        </p:spPr>
        <p:txBody>
          <a:bodyPr wrap="square" lIns="0" tIns="0" rIns="0" bIns="0" rtlCol="0"/>
          <a:lstStyle/>
          <a:p>
            <a:endParaRPr/>
          </a:p>
        </p:txBody>
      </p:sp>
      <p:sp>
        <p:nvSpPr>
          <p:cNvPr id="18" name="bg object 18"/>
          <p:cNvSpPr/>
          <p:nvPr/>
        </p:nvSpPr>
        <p:spPr>
          <a:xfrm>
            <a:off x="561300" y="5553074"/>
            <a:ext cx="7818755" cy="4187825"/>
          </a:xfrm>
          <a:custGeom>
            <a:avLst/>
            <a:gdLst/>
            <a:ahLst/>
            <a:cxnLst/>
            <a:rect l="l" t="t" r="r" b="b"/>
            <a:pathLst>
              <a:path w="7818755" h="4187825">
                <a:moveTo>
                  <a:pt x="0" y="0"/>
                </a:moveTo>
                <a:lnTo>
                  <a:pt x="7818322" y="0"/>
                </a:lnTo>
                <a:lnTo>
                  <a:pt x="7818322" y="4187725"/>
                </a:lnTo>
                <a:lnTo>
                  <a:pt x="0" y="4187725"/>
                </a:lnTo>
                <a:lnTo>
                  <a:pt x="0" y="0"/>
                </a:lnTo>
                <a:close/>
              </a:path>
            </a:pathLst>
          </a:custGeom>
          <a:ln w="171449">
            <a:solidFill>
              <a:srgbClr val="4431D9"/>
            </a:solidFill>
          </a:ln>
        </p:spPr>
        <p:txBody>
          <a:bodyPr wrap="square" lIns="0" tIns="0" rIns="0" bIns="0" rtlCol="0"/>
          <a:lstStyle/>
          <a:p>
            <a:endParaRPr/>
          </a:p>
        </p:txBody>
      </p:sp>
      <p:sp>
        <p:nvSpPr>
          <p:cNvPr id="19" name="bg object 19"/>
          <p:cNvSpPr/>
          <p:nvPr/>
        </p:nvSpPr>
        <p:spPr>
          <a:xfrm>
            <a:off x="9441033" y="5362574"/>
            <a:ext cx="8001000" cy="4378325"/>
          </a:xfrm>
          <a:custGeom>
            <a:avLst/>
            <a:gdLst/>
            <a:ahLst/>
            <a:cxnLst/>
            <a:rect l="l" t="t" r="r" b="b"/>
            <a:pathLst>
              <a:path w="8001000" h="4378325">
                <a:moveTo>
                  <a:pt x="8000889" y="4378225"/>
                </a:moveTo>
                <a:lnTo>
                  <a:pt x="0" y="4378225"/>
                </a:lnTo>
                <a:lnTo>
                  <a:pt x="0" y="0"/>
                </a:lnTo>
                <a:lnTo>
                  <a:pt x="8000889" y="0"/>
                </a:lnTo>
              </a:path>
            </a:pathLst>
          </a:custGeom>
          <a:ln w="171449">
            <a:solidFill>
              <a:srgbClr val="4431D9"/>
            </a:solidFill>
          </a:ln>
        </p:spPr>
        <p:txBody>
          <a:bodyPr wrap="square" lIns="0" tIns="0" rIns="0" bIns="0" rtlCol="0"/>
          <a:lstStyle/>
          <a:p>
            <a:endParaRPr/>
          </a:p>
        </p:txBody>
      </p:sp>
      <p:pic>
        <p:nvPicPr>
          <p:cNvPr id="20" name="bg object 20"/>
          <p:cNvPicPr/>
          <p:nvPr/>
        </p:nvPicPr>
        <p:blipFill>
          <a:blip r:embed="rId2" cstate="print"/>
          <a:stretch>
            <a:fillRect/>
          </a:stretch>
        </p:blipFill>
        <p:spPr>
          <a:xfrm>
            <a:off x="10162869" y="6621144"/>
            <a:ext cx="66675" cy="66674"/>
          </a:xfrm>
          <a:prstGeom prst="rect">
            <a:avLst/>
          </a:prstGeom>
        </p:spPr>
      </p:pic>
      <p:pic>
        <p:nvPicPr>
          <p:cNvPr id="21" name="bg object 21"/>
          <p:cNvPicPr/>
          <p:nvPr/>
        </p:nvPicPr>
        <p:blipFill>
          <a:blip r:embed="rId2" cstate="print"/>
          <a:stretch>
            <a:fillRect/>
          </a:stretch>
        </p:blipFill>
        <p:spPr>
          <a:xfrm>
            <a:off x="10162869" y="7173594"/>
            <a:ext cx="66675" cy="66674"/>
          </a:xfrm>
          <a:prstGeom prst="rect">
            <a:avLst/>
          </a:prstGeom>
        </p:spPr>
      </p:pic>
      <p:pic>
        <p:nvPicPr>
          <p:cNvPr id="22" name="bg object 22"/>
          <p:cNvPicPr/>
          <p:nvPr/>
        </p:nvPicPr>
        <p:blipFill>
          <a:blip r:embed="rId2" cstate="print"/>
          <a:stretch>
            <a:fillRect/>
          </a:stretch>
        </p:blipFill>
        <p:spPr>
          <a:xfrm>
            <a:off x="10162869" y="7726044"/>
            <a:ext cx="66675" cy="66674"/>
          </a:xfrm>
          <a:prstGeom prst="rect">
            <a:avLst/>
          </a:prstGeom>
        </p:spPr>
      </p:pic>
      <p:pic>
        <p:nvPicPr>
          <p:cNvPr id="23" name="bg object 23"/>
          <p:cNvPicPr/>
          <p:nvPr/>
        </p:nvPicPr>
        <p:blipFill>
          <a:blip r:embed="rId2" cstate="print"/>
          <a:stretch>
            <a:fillRect/>
          </a:stretch>
        </p:blipFill>
        <p:spPr>
          <a:xfrm>
            <a:off x="10162869" y="8554719"/>
            <a:ext cx="66675" cy="66674"/>
          </a:xfrm>
          <a:prstGeom prst="rect">
            <a:avLst/>
          </a:prstGeom>
        </p:spPr>
      </p:pic>
      <p:sp>
        <p:nvSpPr>
          <p:cNvPr id="2" name="Holder 2"/>
          <p:cNvSpPr>
            <a:spLocks noGrp="1"/>
          </p:cNvSpPr>
          <p:nvPr>
            <p:ph type="title"/>
          </p:nvPr>
        </p:nvSpPr>
        <p:spPr/>
        <p:txBody>
          <a:bodyPr lIns="0" tIns="0" rIns="0" bIns="0"/>
          <a:lstStyle>
            <a:lvl1pPr>
              <a:defRPr sz="5000" b="1" i="1">
                <a:solidFill>
                  <a:srgbClr val="4431D9"/>
                </a:solidFill>
                <a:latin typeface="Verdana"/>
                <a:cs typeface="Verdana"/>
              </a:defRPr>
            </a:lvl1pPr>
          </a:lstStyle>
          <a:p>
            <a:endParaRPr/>
          </a:p>
        </p:txBody>
      </p:sp>
      <p:sp>
        <p:nvSpPr>
          <p:cNvPr id="3" name="Holder 3"/>
          <p:cNvSpPr>
            <a:spLocks noGrp="1"/>
          </p:cNvSpPr>
          <p:nvPr>
            <p:ph sz="half" idx="2"/>
          </p:nvPr>
        </p:nvSpPr>
        <p:spPr>
          <a:xfrm>
            <a:off x="914400" y="2366010"/>
            <a:ext cx="7955280" cy="678942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9418320" y="2366010"/>
            <a:ext cx="7955280" cy="678942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8/4/2025</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5000" b="1" i="1">
                <a:solidFill>
                  <a:srgbClr val="4431D9"/>
                </a:solidFill>
                <a:latin typeface="Verdana"/>
                <a:cs typeface="Verdana"/>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8/4/2025</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8/4/2025</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3038556" y="419687"/>
            <a:ext cx="11819890" cy="2104501"/>
          </a:xfrm>
          <a:prstGeom prst="rect">
            <a:avLst/>
          </a:prstGeom>
        </p:spPr>
        <p:txBody>
          <a:bodyPr wrap="square" lIns="0" tIns="0" rIns="0" bIns="0">
            <a:spAutoFit/>
          </a:bodyPr>
          <a:lstStyle>
            <a:lvl1pPr>
              <a:defRPr sz="5000" b="1" i="1">
                <a:solidFill>
                  <a:srgbClr val="4431D9"/>
                </a:solidFill>
                <a:latin typeface="Verdana"/>
                <a:cs typeface="Verdana"/>
              </a:defRPr>
            </a:lvl1pPr>
          </a:lstStyle>
          <a:p>
            <a:endParaRPr/>
          </a:p>
        </p:txBody>
      </p:sp>
      <p:sp>
        <p:nvSpPr>
          <p:cNvPr id="3" name="Holder 3"/>
          <p:cNvSpPr>
            <a:spLocks noGrp="1"/>
          </p:cNvSpPr>
          <p:nvPr>
            <p:ph type="body" idx="1"/>
          </p:nvPr>
        </p:nvSpPr>
        <p:spPr>
          <a:xfrm>
            <a:off x="8433297" y="3266225"/>
            <a:ext cx="8621394" cy="3361054"/>
          </a:xfrm>
          <a:prstGeom prst="rect">
            <a:avLst/>
          </a:prstGeom>
        </p:spPr>
        <p:txBody>
          <a:bodyPr wrap="square" lIns="0" tIns="0" rIns="0" bIns="0">
            <a:spAutoFit/>
          </a:bodyPr>
          <a:lstStyle>
            <a:lvl1pPr>
              <a:defRPr sz="2400" b="1" i="0">
                <a:solidFill>
                  <a:srgbClr val="4431D9"/>
                </a:solidFill>
                <a:latin typeface="Verdana"/>
                <a:cs typeface="Verdana"/>
              </a:defRPr>
            </a:lvl1pPr>
          </a:lstStyle>
          <a:p>
            <a:endParaRPr/>
          </a:p>
        </p:txBody>
      </p:sp>
      <p:sp>
        <p:nvSpPr>
          <p:cNvPr id="4" name="Holder 4"/>
          <p:cNvSpPr>
            <a:spLocks noGrp="1"/>
          </p:cNvSpPr>
          <p:nvPr>
            <p:ph type="ftr" sz="quarter" idx="5"/>
          </p:nvPr>
        </p:nvSpPr>
        <p:spPr>
          <a:xfrm>
            <a:off x="6217920" y="9566910"/>
            <a:ext cx="5852160" cy="51435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914400" y="9566910"/>
            <a:ext cx="4206240" cy="51435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8/4/2025</a:t>
            </a:fld>
            <a:endParaRPr lang="en-US"/>
          </a:p>
        </p:txBody>
      </p:sp>
      <p:sp>
        <p:nvSpPr>
          <p:cNvPr id="6" name="Holder 6"/>
          <p:cNvSpPr>
            <a:spLocks noGrp="1"/>
          </p:cNvSpPr>
          <p:nvPr>
            <p:ph type="sldNum" sz="quarter" idx="7"/>
          </p:nvPr>
        </p:nvSpPr>
        <p:spPr>
          <a:xfrm>
            <a:off x="13167361" y="9566910"/>
            <a:ext cx="4206240" cy="51435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‹Nº›</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3.png"/><Relationship Id="rId7" Type="http://schemas.openxmlformats.org/officeDocument/2006/relationships/diagramColors" Target="../diagrams/colors1.xml"/><Relationship Id="rId2" Type="http://schemas.openxmlformats.org/officeDocument/2006/relationships/image" Target="../media/image2.png"/><Relationship Id="rId1" Type="http://schemas.openxmlformats.org/officeDocument/2006/relationships/slideLayout" Target="../slideLayouts/slideLayout5.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1506200" y="5280074"/>
            <a:ext cx="4232147" cy="4908455"/>
          </a:xfrm>
          <a:prstGeom prst="rect">
            <a:avLst/>
          </a:prstGeom>
        </p:spPr>
      </p:pic>
      <p:sp>
        <p:nvSpPr>
          <p:cNvPr id="4" name="object 4"/>
          <p:cNvSpPr txBox="1"/>
          <p:nvPr/>
        </p:nvSpPr>
        <p:spPr>
          <a:xfrm>
            <a:off x="1768223" y="7848600"/>
            <a:ext cx="6146800" cy="382156"/>
          </a:xfrm>
          <a:prstGeom prst="rect">
            <a:avLst/>
          </a:prstGeom>
        </p:spPr>
        <p:txBody>
          <a:bodyPr vert="horz" wrap="square" lIns="0" tIns="12700" rIns="0" bIns="0" rtlCol="0">
            <a:spAutoFit/>
          </a:bodyPr>
          <a:lstStyle/>
          <a:p>
            <a:pPr marL="12700">
              <a:lnSpc>
                <a:spcPct val="100000"/>
              </a:lnSpc>
              <a:spcBef>
                <a:spcPts val="100"/>
              </a:spcBef>
            </a:pPr>
            <a:r>
              <a:rPr sz="2400" spc="65" dirty="0">
                <a:solidFill>
                  <a:schemeClr val="tx1"/>
                </a:solidFill>
                <a:latin typeface="Verdana"/>
                <a:cs typeface="Verdana"/>
              </a:rPr>
              <a:t>Por</a:t>
            </a:r>
            <a:r>
              <a:rPr sz="2400" spc="-160" dirty="0">
                <a:solidFill>
                  <a:schemeClr val="tx1"/>
                </a:solidFill>
                <a:latin typeface="Verdana"/>
                <a:cs typeface="Verdana"/>
              </a:rPr>
              <a:t> </a:t>
            </a:r>
            <a:r>
              <a:rPr lang="es-EC" sz="2400" spc="-10" dirty="0">
                <a:solidFill>
                  <a:schemeClr val="tx1"/>
                </a:solidFill>
                <a:latin typeface="Verdana"/>
                <a:cs typeface="Verdana"/>
              </a:rPr>
              <a:t>Eduardo Ganchala</a:t>
            </a:r>
            <a:r>
              <a:rPr lang="es-EC" sz="2400" spc="-30" dirty="0">
                <a:solidFill>
                  <a:schemeClr val="tx1"/>
                </a:solidFill>
                <a:latin typeface="Verdana"/>
                <a:cs typeface="Verdana"/>
              </a:rPr>
              <a:t> –</a:t>
            </a:r>
            <a:r>
              <a:rPr sz="2400" spc="-155" dirty="0">
                <a:solidFill>
                  <a:schemeClr val="tx1"/>
                </a:solidFill>
                <a:latin typeface="Verdana"/>
                <a:cs typeface="Verdana"/>
              </a:rPr>
              <a:t> </a:t>
            </a:r>
            <a:r>
              <a:rPr lang="es-EC" sz="2400" spc="50" dirty="0">
                <a:solidFill>
                  <a:schemeClr val="tx1"/>
                </a:solidFill>
                <a:latin typeface="Verdana"/>
                <a:cs typeface="Verdana"/>
              </a:rPr>
              <a:t>María Girón</a:t>
            </a:r>
            <a:endParaRPr sz="2400" dirty="0">
              <a:solidFill>
                <a:schemeClr val="tx1"/>
              </a:solidFill>
              <a:latin typeface="Verdana"/>
              <a:cs typeface="Verdana"/>
            </a:endParaRPr>
          </a:p>
        </p:txBody>
      </p:sp>
      <p:pic>
        <p:nvPicPr>
          <p:cNvPr id="9" name="Imagen 8" descr="Un letrero de color negro&#10;&#10;El contenido generado por IA puede ser incorrecto.">
            <a:extLst>
              <a:ext uri="{FF2B5EF4-FFF2-40B4-BE49-F238E27FC236}">
                <a16:creationId xmlns:a16="http://schemas.microsoft.com/office/drawing/2014/main" id="{3917017E-9E38-232B-03A1-A1C618A7615A}"/>
              </a:ext>
            </a:extLst>
          </p:cNvPr>
          <p:cNvPicPr>
            <a:picLocks noChangeAspect="1"/>
          </p:cNvPicPr>
          <p:nvPr/>
        </p:nvPicPr>
        <p:blipFill>
          <a:blip r:embed="rId3"/>
          <a:stretch>
            <a:fillRect/>
          </a:stretch>
        </p:blipFill>
        <p:spPr>
          <a:xfrm>
            <a:off x="11506200" y="495300"/>
            <a:ext cx="3886200" cy="3886200"/>
          </a:xfrm>
          <a:prstGeom prst="rect">
            <a:avLst/>
          </a:prstGeom>
          <a:ln>
            <a:noFill/>
          </a:ln>
          <a:effectLst>
            <a:outerShdw blurRad="292100" dist="139700" dir="2700000" algn="tl" rotWithShape="0">
              <a:srgbClr val="333333">
                <a:alpha val="65000"/>
              </a:srgbClr>
            </a:outerShdw>
          </a:effectLst>
        </p:spPr>
      </p:pic>
      <p:graphicFrame>
        <p:nvGraphicFramePr>
          <p:cNvPr id="11" name="object 3">
            <a:extLst>
              <a:ext uri="{FF2B5EF4-FFF2-40B4-BE49-F238E27FC236}">
                <a16:creationId xmlns:a16="http://schemas.microsoft.com/office/drawing/2014/main" id="{01B4F3D0-BEF6-E436-1EEB-84E2E7DE32D5}"/>
              </a:ext>
            </a:extLst>
          </p:cNvPr>
          <p:cNvGraphicFramePr/>
          <p:nvPr/>
        </p:nvGraphicFramePr>
        <p:xfrm>
          <a:off x="1768223" y="956106"/>
          <a:ext cx="7195184" cy="582338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F227B1-82F2-A36F-6E12-F40A2F372968}"/>
              </a:ext>
            </a:extLst>
          </p:cNvPr>
          <p:cNvSpPr>
            <a:spLocks noGrp="1"/>
          </p:cNvSpPr>
          <p:nvPr>
            <p:ph type="title"/>
          </p:nvPr>
        </p:nvSpPr>
        <p:spPr>
          <a:xfrm>
            <a:off x="3038556" y="419687"/>
            <a:ext cx="11819890" cy="1538883"/>
          </a:xfrm>
        </p:spPr>
        <p:txBody>
          <a:bodyPr/>
          <a:lstStyle/>
          <a:p>
            <a:r>
              <a:rPr lang="es-EC" i="0" dirty="0"/>
              <a:t> Índices y Optimización</a:t>
            </a:r>
            <a:br>
              <a:rPr lang="es-EC" b="0" i="0" dirty="0"/>
            </a:br>
            <a:endParaRPr lang="es-EC" dirty="0"/>
          </a:p>
        </p:txBody>
      </p:sp>
      <p:pic>
        <p:nvPicPr>
          <p:cNvPr id="5" name="Imagen 4">
            <a:extLst>
              <a:ext uri="{FF2B5EF4-FFF2-40B4-BE49-F238E27FC236}">
                <a16:creationId xmlns:a16="http://schemas.microsoft.com/office/drawing/2014/main" id="{E0105C64-79C0-3285-7CB1-28ADCCD920C5}"/>
              </a:ext>
            </a:extLst>
          </p:cNvPr>
          <p:cNvPicPr>
            <a:picLocks noChangeAspect="1"/>
          </p:cNvPicPr>
          <p:nvPr/>
        </p:nvPicPr>
        <p:blipFill>
          <a:blip r:embed="rId2"/>
          <a:stretch>
            <a:fillRect/>
          </a:stretch>
        </p:blipFill>
        <p:spPr>
          <a:xfrm>
            <a:off x="1233309" y="1856328"/>
            <a:ext cx="5820587" cy="1409897"/>
          </a:xfrm>
          <a:prstGeom prst="rect">
            <a:avLst/>
          </a:prstGeom>
          <a:ln w="127000" cap="sq">
            <a:solidFill>
              <a:srgbClr val="000000"/>
            </a:solidFill>
            <a:miter lim="800000"/>
          </a:ln>
          <a:effectLst>
            <a:outerShdw blurRad="57150" dist="50800" dir="2700000" algn="tl" rotWithShape="0">
              <a:srgbClr val="000000">
                <a:alpha val="40000"/>
              </a:srgbClr>
            </a:outerShdw>
          </a:effectLst>
        </p:spPr>
      </p:pic>
      <p:pic>
        <p:nvPicPr>
          <p:cNvPr id="7" name="Imagen 6">
            <a:extLst>
              <a:ext uri="{FF2B5EF4-FFF2-40B4-BE49-F238E27FC236}">
                <a16:creationId xmlns:a16="http://schemas.microsoft.com/office/drawing/2014/main" id="{D8A7CEFD-79AD-0272-2629-CA5E21396BA8}"/>
              </a:ext>
            </a:extLst>
          </p:cNvPr>
          <p:cNvPicPr>
            <a:picLocks noChangeAspect="1"/>
          </p:cNvPicPr>
          <p:nvPr/>
        </p:nvPicPr>
        <p:blipFill>
          <a:blip r:embed="rId3"/>
          <a:stretch>
            <a:fillRect/>
          </a:stretch>
        </p:blipFill>
        <p:spPr>
          <a:xfrm>
            <a:off x="1233309" y="4605293"/>
            <a:ext cx="4782217" cy="1733792"/>
          </a:xfrm>
          <a:prstGeom prst="rect">
            <a:avLst/>
          </a:prstGeom>
          <a:ln w="127000" cap="sq">
            <a:solidFill>
              <a:srgbClr val="000000"/>
            </a:solidFill>
            <a:miter lim="800000"/>
          </a:ln>
          <a:effectLst>
            <a:outerShdw blurRad="57150" dist="50800" dir="2700000" algn="tl" rotWithShape="0">
              <a:srgbClr val="000000">
                <a:alpha val="40000"/>
              </a:srgbClr>
            </a:outerShdw>
          </a:effectLst>
        </p:spPr>
      </p:pic>
      <p:pic>
        <p:nvPicPr>
          <p:cNvPr id="9" name="Imagen 8">
            <a:extLst>
              <a:ext uri="{FF2B5EF4-FFF2-40B4-BE49-F238E27FC236}">
                <a16:creationId xmlns:a16="http://schemas.microsoft.com/office/drawing/2014/main" id="{23426F97-51E9-DA46-484C-B93B4E8DAFA0}"/>
              </a:ext>
            </a:extLst>
          </p:cNvPr>
          <p:cNvPicPr>
            <a:picLocks noChangeAspect="1"/>
          </p:cNvPicPr>
          <p:nvPr/>
        </p:nvPicPr>
        <p:blipFill>
          <a:blip r:embed="rId4"/>
          <a:stretch>
            <a:fillRect/>
          </a:stretch>
        </p:blipFill>
        <p:spPr>
          <a:xfrm>
            <a:off x="1233309" y="7200900"/>
            <a:ext cx="4639322" cy="1810003"/>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
        <p:nvSpPr>
          <p:cNvPr id="10" name="CuadroTexto 9">
            <a:extLst>
              <a:ext uri="{FF2B5EF4-FFF2-40B4-BE49-F238E27FC236}">
                <a16:creationId xmlns:a16="http://schemas.microsoft.com/office/drawing/2014/main" id="{C9DAA36B-2287-127D-09B9-033B68ACF38E}"/>
              </a:ext>
            </a:extLst>
          </p:cNvPr>
          <p:cNvSpPr txBox="1"/>
          <p:nvPr/>
        </p:nvSpPr>
        <p:spPr>
          <a:xfrm>
            <a:off x="7582829" y="5156458"/>
            <a:ext cx="7467600" cy="830997"/>
          </a:xfrm>
          <a:prstGeom prst="rect">
            <a:avLst/>
          </a:prstGeom>
          <a:noFill/>
        </p:spPr>
        <p:txBody>
          <a:bodyPr wrap="square" rtlCol="0">
            <a:spAutoFit/>
          </a:bodyPr>
          <a:lstStyle/>
          <a:p>
            <a:r>
              <a:rPr lang="es-ES" sz="2400" dirty="0">
                <a:latin typeface="Verdana" panose="020B0604030504040204" pitchFamily="34" charset="0"/>
                <a:ea typeface="Verdana" panose="020B0604030504040204" pitchFamily="34" charset="0"/>
              </a:rPr>
              <a:t>Filtran comentarios por producto y opcionalmente por usuario (perfil).</a:t>
            </a:r>
            <a:endParaRPr lang="es-EC" sz="2400" dirty="0">
              <a:latin typeface="Verdana" panose="020B0604030504040204" pitchFamily="34" charset="0"/>
              <a:ea typeface="Verdana" panose="020B0604030504040204" pitchFamily="34" charset="0"/>
            </a:endParaRPr>
          </a:p>
        </p:txBody>
      </p:sp>
      <p:sp>
        <p:nvSpPr>
          <p:cNvPr id="12" name="CuadroTexto 11">
            <a:extLst>
              <a:ext uri="{FF2B5EF4-FFF2-40B4-BE49-F238E27FC236}">
                <a16:creationId xmlns:a16="http://schemas.microsoft.com/office/drawing/2014/main" id="{BA08D4FF-C692-A2FE-89B6-B5ED73FFD578}"/>
              </a:ext>
            </a:extLst>
          </p:cNvPr>
          <p:cNvSpPr txBox="1"/>
          <p:nvPr/>
        </p:nvSpPr>
        <p:spPr>
          <a:xfrm>
            <a:off x="7848600" y="2171700"/>
            <a:ext cx="6672896" cy="830997"/>
          </a:xfrm>
          <a:prstGeom prst="rect">
            <a:avLst/>
          </a:prstGeom>
          <a:noFill/>
        </p:spPr>
        <p:txBody>
          <a:bodyPr wrap="square" rtlCol="0">
            <a:spAutoFit/>
          </a:bodyPr>
          <a:lstStyle/>
          <a:p>
            <a:r>
              <a:rPr lang="es-ES" sz="2400" dirty="0">
                <a:latin typeface="Verdana" panose="020B0604030504040204" pitchFamily="34" charset="0"/>
                <a:ea typeface="Verdana" panose="020B0604030504040204" pitchFamily="34" charset="0"/>
              </a:rPr>
              <a:t>Buscan, filtran o ordenan por el nombre del producto.</a:t>
            </a:r>
            <a:endParaRPr lang="es-EC" sz="2400" dirty="0">
              <a:latin typeface="Verdana" panose="020B0604030504040204" pitchFamily="34" charset="0"/>
              <a:ea typeface="Verdana" panose="020B0604030504040204" pitchFamily="34" charset="0"/>
            </a:endParaRPr>
          </a:p>
        </p:txBody>
      </p:sp>
      <p:sp>
        <p:nvSpPr>
          <p:cNvPr id="13" name="CuadroTexto 12">
            <a:extLst>
              <a:ext uri="{FF2B5EF4-FFF2-40B4-BE49-F238E27FC236}">
                <a16:creationId xmlns:a16="http://schemas.microsoft.com/office/drawing/2014/main" id="{8D5E5DE2-E760-30A2-FF35-F9B8B64378FD}"/>
              </a:ext>
            </a:extLst>
          </p:cNvPr>
          <p:cNvSpPr txBox="1"/>
          <p:nvPr/>
        </p:nvSpPr>
        <p:spPr>
          <a:xfrm>
            <a:off x="7053896" y="7581900"/>
            <a:ext cx="7467600" cy="830997"/>
          </a:xfrm>
          <a:prstGeom prst="rect">
            <a:avLst/>
          </a:prstGeom>
          <a:noFill/>
        </p:spPr>
        <p:txBody>
          <a:bodyPr wrap="square" rtlCol="0">
            <a:spAutoFit/>
          </a:bodyPr>
          <a:lstStyle/>
          <a:p>
            <a:r>
              <a:rPr lang="es-ES" sz="2400" dirty="0">
                <a:latin typeface="Verdana" panose="020B0604030504040204" pitchFamily="34" charset="0"/>
                <a:ea typeface="Verdana" panose="020B0604030504040204" pitchFamily="34" charset="0"/>
              </a:rPr>
              <a:t>Búsquedas de ofertas válidas por producto en un rango de fechas</a:t>
            </a:r>
            <a:r>
              <a:rPr lang="es-ES" dirty="0">
                <a:latin typeface="Verdana" panose="020B0604030504040204" pitchFamily="34" charset="0"/>
                <a:ea typeface="Verdana" panose="020B0604030504040204" pitchFamily="34" charset="0"/>
              </a:rPr>
              <a:t>.</a:t>
            </a:r>
            <a:endParaRPr lang="es-EC" dirty="0">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590716264"/>
      </p:ext>
    </p:extLst>
  </p:cSld>
  <p:clrMapOvr>
    <a:masterClrMapping/>
  </p:clrMapOvr>
  <p:transition spd="med">
    <p:pull/>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69D47016-023F-44BD-981C-50E7A10A66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3428" cy="10287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0111BBE6-75F3-7E06-1623-F7151CBCD69F}"/>
              </a:ext>
            </a:extLst>
          </p:cNvPr>
          <p:cNvSpPr>
            <a:spLocks noGrp="1"/>
          </p:cNvSpPr>
          <p:nvPr>
            <p:ph type="title"/>
          </p:nvPr>
        </p:nvSpPr>
        <p:spPr>
          <a:xfrm>
            <a:off x="946404" y="685800"/>
            <a:ext cx="6515100" cy="2894076"/>
          </a:xfrm>
        </p:spPr>
        <p:txBody>
          <a:bodyPr anchor="ctr">
            <a:normAutofit/>
          </a:bodyPr>
          <a:lstStyle/>
          <a:p>
            <a:pPr>
              <a:lnSpc>
                <a:spcPct val="90000"/>
              </a:lnSpc>
            </a:pPr>
            <a:r>
              <a:rPr lang="es-EC" sz="4400" i="0" dirty="0"/>
              <a:t>Seguridad y Roles de usuario en el sistema</a:t>
            </a:r>
            <a:br>
              <a:rPr lang="es-EC" b="0" i="0" dirty="0"/>
            </a:br>
            <a:endParaRPr lang="es-EC" dirty="0"/>
          </a:p>
        </p:txBody>
      </p:sp>
      <p:sp>
        <p:nvSpPr>
          <p:cNvPr id="14" name="sketchy line">
            <a:extLst>
              <a:ext uri="{FF2B5EF4-FFF2-40B4-BE49-F238E27FC236}">
                <a16:creationId xmlns:a16="http://schemas.microsoft.com/office/drawing/2014/main" id="{6D8B37B0-0682-433E-BC8D-498C04ABD9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707123" y="2119122"/>
            <a:ext cx="2331720" cy="27432"/>
          </a:xfrm>
          <a:custGeom>
            <a:avLst/>
            <a:gdLst>
              <a:gd name="connsiteX0" fmla="*/ 0 w 2331720"/>
              <a:gd name="connsiteY0" fmla="*/ 0 h 27432"/>
              <a:gd name="connsiteX1" fmla="*/ 559613 w 2331720"/>
              <a:gd name="connsiteY1" fmla="*/ 0 h 27432"/>
              <a:gd name="connsiteX2" fmla="*/ 1142543 w 2331720"/>
              <a:gd name="connsiteY2" fmla="*/ 0 h 27432"/>
              <a:gd name="connsiteX3" fmla="*/ 1725473 w 2331720"/>
              <a:gd name="connsiteY3" fmla="*/ 0 h 27432"/>
              <a:gd name="connsiteX4" fmla="*/ 2331720 w 2331720"/>
              <a:gd name="connsiteY4" fmla="*/ 0 h 27432"/>
              <a:gd name="connsiteX5" fmla="*/ 2331720 w 2331720"/>
              <a:gd name="connsiteY5" fmla="*/ 27432 h 27432"/>
              <a:gd name="connsiteX6" fmla="*/ 1748790 w 2331720"/>
              <a:gd name="connsiteY6" fmla="*/ 27432 h 27432"/>
              <a:gd name="connsiteX7" fmla="*/ 1212494 w 2331720"/>
              <a:gd name="connsiteY7" fmla="*/ 27432 h 27432"/>
              <a:gd name="connsiteX8" fmla="*/ 676199 w 2331720"/>
              <a:gd name="connsiteY8" fmla="*/ 27432 h 27432"/>
              <a:gd name="connsiteX9" fmla="*/ 0 w 2331720"/>
              <a:gd name="connsiteY9" fmla="*/ 27432 h 27432"/>
              <a:gd name="connsiteX10" fmla="*/ 0 w 2331720"/>
              <a:gd name="connsiteY10"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31720" h="27432" fill="none" extrusionOk="0">
                <a:moveTo>
                  <a:pt x="0" y="0"/>
                </a:moveTo>
                <a:cubicBezTo>
                  <a:pt x="193316" y="-14286"/>
                  <a:pt x="386509" y="-1125"/>
                  <a:pt x="559613" y="0"/>
                </a:cubicBezTo>
                <a:cubicBezTo>
                  <a:pt x="732717" y="1125"/>
                  <a:pt x="909882" y="-9285"/>
                  <a:pt x="1142543" y="0"/>
                </a:cubicBezTo>
                <a:cubicBezTo>
                  <a:pt x="1375204" y="9285"/>
                  <a:pt x="1490929" y="16422"/>
                  <a:pt x="1725473" y="0"/>
                </a:cubicBezTo>
                <a:cubicBezTo>
                  <a:pt x="1960017" y="-16422"/>
                  <a:pt x="2090698" y="-22558"/>
                  <a:pt x="2331720" y="0"/>
                </a:cubicBezTo>
                <a:cubicBezTo>
                  <a:pt x="2332023" y="11145"/>
                  <a:pt x="2331293" y="14758"/>
                  <a:pt x="2331720" y="27432"/>
                </a:cubicBezTo>
                <a:cubicBezTo>
                  <a:pt x="2105542" y="52313"/>
                  <a:pt x="2039251" y="32774"/>
                  <a:pt x="1748790" y="27432"/>
                </a:cubicBezTo>
                <a:cubicBezTo>
                  <a:pt x="1458329" y="22091"/>
                  <a:pt x="1436072" y="17457"/>
                  <a:pt x="1212494" y="27432"/>
                </a:cubicBezTo>
                <a:cubicBezTo>
                  <a:pt x="988916" y="37407"/>
                  <a:pt x="936768" y="34014"/>
                  <a:pt x="676199" y="27432"/>
                </a:cubicBezTo>
                <a:cubicBezTo>
                  <a:pt x="415630" y="20850"/>
                  <a:pt x="187181" y="2482"/>
                  <a:pt x="0" y="27432"/>
                </a:cubicBezTo>
                <a:cubicBezTo>
                  <a:pt x="-1145" y="17399"/>
                  <a:pt x="-496" y="9484"/>
                  <a:pt x="0" y="0"/>
                </a:cubicBezTo>
                <a:close/>
              </a:path>
              <a:path w="2331720" h="27432" stroke="0" extrusionOk="0">
                <a:moveTo>
                  <a:pt x="0" y="0"/>
                </a:moveTo>
                <a:cubicBezTo>
                  <a:pt x="139991" y="7893"/>
                  <a:pt x="383267" y="9775"/>
                  <a:pt x="559613" y="0"/>
                </a:cubicBezTo>
                <a:cubicBezTo>
                  <a:pt x="735959" y="-9775"/>
                  <a:pt x="830019" y="19030"/>
                  <a:pt x="1072591" y="0"/>
                </a:cubicBezTo>
                <a:cubicBezTo>
                  <a:pt x="1315163" y="-19030"/>
                  <a:pt x="1496242" y="-320"/>
                  <a:pt x="1702156" y="0"/>
                </a:cubicBezTo>
                <a:cubicBezTo>
                  <a:pt x="1908071" y="320"/>
                  <a:pt x="2097549" y="18703"/>
                  <a:pt x="2331720" y="0"/>
                </a:cubicBezTo>
                <a:cubicBezTo>
                  <a:pt x="2332591" y="6699"/>
                  <a:pt x="2332407" y="13731"/>
                  <a:pt x="2331720" y="27432"/>
                </a:cubicBezTo>
                <a:cubicBezTo>
                  <a:pt x="2093003" y="17823"/>
                  <a:pt x="1999036" y="42677"/>
                  <a:pt x="1795424" y="27432"/>
                </a:cubicBezTo>
                <a:cubicBezTo>
                  <a:pt x="1591812" y="12187"/>
                  <a:pt x="1414520" y="21492"/>
                  <a:pt x="1259129" y="27432"/>
                </a:cubicBezTo>
                <a:cubicBezTo>
                  <a:pt x="1103738" y="33372"/>
                  <a:pt x="912643" y="24838"/>
                  <a:pt x="629564" y="27432"/>
                </a:cubicBezTo>
                <a:cubicBezTo>
                  <a:pt x="346485" y="30026"/>
                  <a:pt x="198767" y="35305"/>
                  <a:pt x="0" y="27432"/>
                </a:cubicBezTo>
                <a:cubicBezTo>
                  <a:pt x="-806" y="19304"/>
                  <a:pt x="1360" y="9038"/>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Marcador de texto 2">
            <a:extLst>
              <a:ext uri="{FF2B5EF4-FFF2-40B4-BE49-F238E27FC236}">
                <a16:creationId xmlns:a16="http://schemas.microsoft.com/office/drawing/2014/main" id="{D22F8560-B2FE-8E8C-327F-C00630D5151A}"/>
              </a:ext>
            </a:extLst>
          </p:cNvPr>
          <p:cNvSpPr>
            <a:spLocks noGrp="1"/>
          </p:cNvSpPr>
          <p:nvPr>
            <p:ph type="body" idx="1"/>
          </p:nvPr>
        </p:nvSpPr>
        <p:spPr>
          <a:xfrm>
            <a:off x="8311894" y="685800"/>
            <a:ext cx="9011412" cy="2894076"/>
          </a:xfrm>
        </p:spPr>
        <p:txBody>
          <a:bodyPr anchor="ctr">
            <a:normAutofit/>
          </a:bodyPr>
          <a:lstStyle/>
          <a:p>
            <a:pPr>
              <a:spcAft>
                <a:spcPts val="600"/>
              </a:spcAft>
            </a:pPr>
            <a:r>
              <a:rPr lang="es-EC" sz="2800" b="0" dirty="0"/>
              <a:t>El diseño de roles y privilegios en la base de datos EPNprendeDB se ha estructurado para garantizar seguridad, eficiencia y segregación de funciones.</a:t>
            </a:r>
          </a:p>
        </p:txBody>
      </p:sp>
      <p:pic>
        <p:nvPicPr>
          <p:cNvPr id="7" name="Imagen 6">
            <a:extLst>
              <a:ext uri="{FF2B5EF4-FFF2-40B4-BE49-F238E27FC236}">
                <a16:creationId xmlns:a16="http://schemas.microsoft.com/office/drawing/2014/main" id="{FEFBCCDD-BACF-422D-C318-E087BB75C34F}"/>
              </a:ext>
            </a:extLst>
          </p:cNvPr>
          <p:cNvPicPr>
            <a:picLocks noChangeAspect="1"/>
          </p:cNvPicPr>
          <p:nvPr/>
        </p:nvPicPr>
        <p:blipFill>
          <a:blip r:embed="rId2"/>
          <a:stretch>
            <a:fillRect/>
          </a:stretch>
        </p:blipFill>
        <p:spPr>
          <a:xfrm>
            <a:off x="188210" y="3487293"/>
            <a:ext cx="8263892" cy="6611112"/>
          </a:xfrm>
          <a:prstGeom prst="rect">
            <a:avLst/>
          </a:prstGeom>
        </p:spPr>
      </p:pic>
      <p:pic>
        <p:nvPicPr>
          <p:cNvPr id="5" name="Imagen 4">
            <a:extLst>
              <a:ext uri="{FF2B5EF4-FFF2-40B4-BE49-F238E27FC236}">
                <a16:creationId xmlns:a16="http://schemas.microsoft.com/office/drawing/2014/main" id="{463835F6-D1A4-7192-58B6-38EDD2C9827C}"/>
              </a:ext>
            </a:extLst>
          </p:cNvPr>
          <p:cNvPicPr>
            <a:picLocks noChangeAspect="1"/>
          </p:cNvPicPr>
          <p:nvPr/>
        </p:nvPicPr>
        <p:blipFill>
          <a:blip r:embed="rId3"/>
          <a:stretch>
            <a:fillRect/>
          </a:stretch>
        </p:blipFill>
        <p:spPr>
          <a:xfrm>
            <a:off x="9213623" y="4991100"/>
            <a:ext cx="8370289" cy="3180709"/>
          </a:xfrm>
          <a:prstGeom prst="rect">
            <a:avLst/>
          </a:prstGeom>
        </p:spPr>
      </p:pic>
    </p:spTree>
    <p:extLst>
      <p:ext uri="{BB962C8B-B14F-4D97-AF65-F5344CB8AC3E}">
        <p14:creationId xmlns:p14="http://schemas.microsoft.com/office/powerpoint/2010/main" val="11157098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BEFEC5C8-0C19-F278-3F24-30F209A9B6BB}"/>
              </a:ext>
            </a:extLst>
          </p:cNvPr>
          <p:cNvSpPr>
            <a:spLocks noGrp="1"/>
          </p:cNvSpPr>
          <p:nvPr>
            <p:ph type="title"/>
          </p:nvPr>
        </p:nvSpPr>
        <p:spPr>
          <a:xfrm>
            <a:off x="958323" y="958789"/>
            <a:ext cx="5357715" cy="5360274"/>
          </a:xfrm>
        </p:spPr>
        <p:txBody>
          <a:bodyPr vert="horz" lIns="91440" tIns="45720" rIns="91440" bIns="45720" rtlCol="0" anchor="b">
            <a:normAutofit/>
          </a:bodyPr>
          <a:lstStyle/>
          <a:p>
            <a:pPr algn="l" rtl="0">
              <a:lnSpc>
                <a:spcPct val="90000"/>
              </a:lnSpc>
              <a:spcBef>
                <a:spcPct val="0"/>
              </a:spcBef>
            </a:pPr>
            <a:r>
              <a:rPr lang="en-US" sz="8400" kern="1200">
                <a:solidFill>
                  <a:schemeClr val="tx1"/>
                </a:solidFill>
                <a:latin typeface="+mj-lt"/>
                <a:ea typeface="+mj-ea"/>
                <a:cs typeface="+mj-cs"/>
              </a:rPr>
              <a:t>Roles Disponibles</a:t>
            </a:r>
          </a:p>
        </p:txBody>
      </p:sp>
      <p:sp>
        <p:nvSpPr>
          <p:cNvPr id="18"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4917" y="6613900"/>
            <a:ext cx="4882642" cy="27432"/>
          </a:xfrm>
          <a:custGeom>
            <a:avLst/>
            <a:gdLst>
              <a:gd name="connsiteX0" fmla="*/ 0 w 4882642"/>
              <a:gd name="connsiteY0" fmla="*/ 0 h 27432"/>
              <a:gd name="connsiteX1" fmla="*/ 648694 w 4882642"/>
              <a:gd name="connsiteY1" fmla="*/ 0 h 27432"/>
              <a:gd name="connsiteX2" fmla="*/ 1199735 w 4882642"/>
              <a:gd name="connsiteY2" fmla="*/ 0 h 27432"/>
              <a:gd name="connsiteX3" fmla="*/ 1799602 w 4882642"/>
              <a:gd name="connsiteY3" fmla="*/ 0 h 27432"/>
              <a:gd name="connsiteX4" fmla="*/ 2545949 w 4882642"/>
              <a:gd name="connsiteY4" fmla="*/ 0 h 27432"/>
              <a:gd name="connsiteX5" fmla="*/ 3194643 w 4882642"/>
              <a:gd name="connsiteY5" fmla="*/ 0 h 27432"/>
              <a:gd name="connsiteX6" fmla="*/ 3794510 w 4882642"/>
              <a:gd name="connsiteY6" fmla="*/ 0 h 27432"/>
              <a:gd name="connsiteX7" fmla="*/ 4882642 w 4882642"/>
              <a:gd name="connsiteY7" fmla="*/ 0 h 27432"/>
              <a:gd name="connsiteX8" fmla="*/ 4882642 w 4882642"/>
              <a:gd name="connsiteY8" fmla="*/ 27432 h 27432"/>
              <a:gd name="connsiteX9" fmla="*/ 4185122 w 4882642"/>
              <a:gd name="connsiteY9" fmla="*/ 27432 h 27432"/>
              <a:gd name="connsiteX10" fmla="*/ 3585254 w 4882642"/>
              <a:gd name="connsiteY10" fmla="*/ 27432 h 27432"/>
              <a:gd name="connsiteX11" fmla="*/ 2790081 w 4882642"/>
              <a:gd name="connsiteY11" fmla="*/ 27432 h 27432"/>
              <a:gd name="connsiteX12" fmla="*/ 2141387 w 4882642"/>
              <a:gd name="connsiteY12" fmla="*/ 27432 h 27432"/>
              <a:gd name="connsiteX13" fmla="*/ 1590346 w 4882642"/>
              <a:gd name="connsiteY13" fmla="*/ 27432 h 27432"/>
              <a:gd name="connsiteX14" fmla="*/ 844000 w 4882642"/>
              <a:gd name="connsiteY14" fmla="*/ 27432 h 27432"/>
              <a:gd name="connsiteX15" fmla="*/ 0 w 4882642"/>
              <a:gd name="connsiteY15" fmla="*/ 27432 h 27432"/>
              <a:gd name="connsiteX16" fmla="*/ 0 w 4882642"/>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882642" h="27432" fill="none" extrusionOk="0">
                <a:moveTo>
                  <a:pt x="0" y="0"/>
                </a:moveTo>
                <a:cubicBezTo>
                  <a:pt x="283896" y="15806"/>
                  <a:pt x="476914" y="-5705"/>
                  <a:pt x="648694" y="0"/>
                </a:cubicBezTo>
                <a:cubicBezTo>
                  <a:pt x="820474" y="5705"/>
                  <a:pt x="992491" y="-2560"/>
                  <a:pt x="1199735" y="0"/>
                </a:cubicBezTo>
                <a:cubicBezTo>
                  <a:pt x="1406979" y="2560"/>
                  <a:pt x="1535106" y="-12373"/>
                  <a:pt x="1799602" y="0"/>
                </a:cubicBezTo>
                <a:cubicBezTo>
                  <a:pt x="2064098" y="12373"/>
                  <a:pt x="2220857" y="34016"/>
                  <a:pt x="2545949" y="0"/>
                </a:cubicBezTo>
                <a:cubicBezTo>
                  <a:pt x="2871041" y="-34016"/>
                  <a:pt x="2930967" y="-6551"/>
                  <a:pt x="3194643" y="0"/>
                </a:cubicBezTo>
                <a:cubicBezTo>
                  <a:pt x="3458319" y="6551"/>
                  <a:pt x="3590719" y="-27970"/>
                  <a:pt x="3794510" y="0"/>
                </a:cubicBezTo>
                <a:cubicBezTo>
                  <a:pt x="3998301" y="27970"/>
                  <a:pt x="4343090" y="-39667"/>
                  <a:pt x="4882642" y="0"/>
                </a:cubicBezTo>
                <a:cubicBezTo>
                  <a:pt x="4881669" y="8304"/>
                  <a:pt x="4882164" y="21512"/>
                  <a:pt x="4882642" y="27432"/>
                </a:cubicBezTo>
                <a:cubicBezTo>
                  <a:pt x="4608564" y="7308"/>
                  <a:pt x="4394312" y="56256"/>
                  <a:pt x="4185122" y="27432"/>
                </a:cubicBezTo>
                <a:cubicBezTo>
                  <a:pt x="3975932" y="-1392"/>
                  <a:pt x="3827783" y="51583"/>
                  <a:pt x="3585254" y="27432"/>
                </a:cubicBezTo>
                <a:cubicBezTo>
                  <a:pt x="3342725" y="3281"/>
                  <a:pt x="3165015" y="17373"/>
                  <a:pt x="2790081" y="27432"/>
                </a:cubicBezTo>
                <a:cubicBezTo>
                  <a:pt x="2415147" y="37491"/>
                  <a:pt x="2453830" y="6816"/>
                  <a:pt x="2141387" y="27432"/>
                </a:cubicBezTo>
                <a:cubicBezTo>
                  <a:pt x="1828944" y="48048"/>
                  <a:pt x="1774219" y="17790"/>
                  <a:pt x="1590346" y="27432"/>
                </a:cubicBezTo>
                <a:cubicBezTo>
                  <a:pt x="1406473" y="37074"/>
                  <a:pt x="1200327" y="18527"/>
                  <a:pt x="844000" y="27432"/>
                </a:cubicBezTo>
                <a:cubicBezTo>
                  <a:pt x="487673" y="36337"/>
                  <a:pt x="322314" y="2648"/>
                  <a:pt x="0" y="27432"/>
                </a:cubicBezTo>
                <a:cubicBezTo>
                  <a:pt x="-1048" y="14992"/>
                  <a:pt x="-1120" y="7447"/>
                  <a:pt x="0" y="0"/>
                </a:cubicBezTo>
                <a:close/>
              </a:path>
              <a:path w="4882642" h="27432" stroke="0" extrusionOk="0">
                <a:moveTo>
                  <a:pt x="0" y="0"/>
                </a:moveTo>
                <a:cubicBezTo>
                  <a:pt x="238803" y="9040"/>
                  <a:pt x="494861" y="-4831"/>
                  <a:pt x="648694" y="0"/>
                </a:cubicBezTo>
                <a:cubicBezTo>
                  <a:pt x="802527" y="4831"/>
                  <a:pt x="991643" y="12575"/>
                  <a:pt x="1199735" y="0"/>
                </a:cubicBezTo>
                <a:cubicBezTo>
                  <a:pt x="1407827" y="-12575"/>
                  <a:pt x="1757315" y="9056"/>
                  <a:pt x="1994908" y="0"/>
                </a:cubicBezTo>
                <a:cubicBezTo>
                  <a:pt x="2232501" y="-9056"/>
                  <a:pt x="2370188" y="18797"/>
                  <a:pt x="2643602" y="0"/>
                </a:cubicBezTo>
                <a:cubicBezTo>
                  <a:pt x="2917016" y="-18797"/>
                  <a:pt x="3036387" y="10091"/>
                  <a:pt x="3292296" y="0"/>
                </a:cubicBezTo>
                <a:cubicBezTo>
                  <a:pt x="3548205" y="-10091"/>
                  <a:pt x="3892824" y="6516"/>
                  <a:pt x="4087469" y="0"/>
                </a:cubicBezTo>
                <a:cubicBezTo>
                  <a:pt x="4282114" y="-6516"/>
                  <a:pt x="4487997" y="-16222"/>
                  <a:pt x="4882642" y="0"/>
                </a:cubicBezTo>
                <a:cubicBezTo>
                  <a:pt x="4883127" y="9333"/>
                  <a:pt x="4883920" y="19699"/>
                  <a:pt x="4882642" y="27432"/>
                </a:cubicBezTo>
                <a:cubicBezTo>
                  <a:pt x="4665479" y="53358"/>
                  <a:pt x="4455363" y="34051"/>
                  <a:pt x="4282775" y="27432"/>
                </a:cubicBezTo>
                <a:cubicBezTo>
                  <a:pt x="4110187" y="20813"/>
                  <a:pt x="3781952" y="37808"/>
                  <a:pt x="3585254" y="27432"/>
                </a:cubicBezTo>
                <a:cubicBezTo>
                  <a:pt x="3388556" y="17056"/>
                  <a:pt x="3084641" y="41802"/>
                  <a:pt x="2887734" y="27432"/>
                </a:cubicBezTo>
                <a:cubicBezTo>
                  <a:pt x="2690827" y="13062"/>
                  <a:pt x="2491613" y="5294"/>
                  <a:pt x="2239040" y="27432"/>
                </a:cubicBezTo>
                <a:cubicBezTo>
                  <a:pt x="1986467" y="49570"/>
                  <a:pt x="1795483" y="63015"/>
                  <a:pt x="1443867" y="27432"/>
                </a:cubicBezTo>
                <a:cubicBezTo>
                  <a:pt x="1092251" y="-8151"/>
                  <a:pt x="850619" y="43704"/>
                  <a:pt x="648694" y="27432"/>
                </a:cubicBezTo>
                <a:cubicBezTo>
                  <a:pt x="446769" y="11160"/>
                  <a:pt x="306471" y="26408"/>
                  <a:pt x="0" y="27432"/>
                </a:cubicBezTo>
                <a:cubicBezTo>
                  <a:pt x="211" y="18145"/>
                  <a:pt x="120" y="648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magen 3" descr="Interfaz de usuario gráfica, Aplicación&#10;&#10;El contenido generado por IA puede ser incorrecto.">
            <a:extLst>
              <a:ext uri="{FF2B5EF4-FFF2-40B4-BE49-F238E27FC236}">
                <a16:creationId xmlns:a16="http://schemas.microsoft.com/office/drawing/2014/main" id="{6D2A6CC6-5588-DE92-06D8-7E900BD340AD}"/>
              </a:ext>
            </a:extLst>
          </p:cNvPr>
          <p:cNvPicPr>
            <a:picLocks noChangeAspect="1"/>
          </p:cNvPicPr>
          <p:nvPr/>
        </p:nvPicPr>
        <p:blipFill>
          <a:blip r:embed="rId2"/>
          <a:stretch>
            <a:fillRect/>
          </a:stretch>
        </p:blipFill>
        <p:spPr>
          <a:xfrm>
            <a:off x="6981444" y="1592273"/>
            <a:ext cx="10821924" cy="7061305"/>
          </a:xfrm>
          <a:prstGeom prst="rect">
            <a:avLst/>
          </a:prstGeom>
        </p:spPr>
      </p:pic>
    </p:spTree>
    <p:extLst>
      <p:ext uri="{BB962C8B-B14F-4D97-AF65-F5344CB8AC3E}">
        <p14:creationId xmlns:p14="http://schemas.microsoft.com/office/powerpoint/2010/main" val="1918695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27" name="Rectangle 5126">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3428" cy="10287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2DD2C42A-701F-56F6-655F-BC6E3E798FD5}"/>
              </a:ext>
            </a:extLst>
          </p:cNvPr>
          <p:cNvSpPr>
            <a:spLocks noGrp="1"/>
          </p:cNvSpPr>
          <p:nvPr>
            <p:ph type="title"/>
          </p:nvPr>
        </p:nvSpPr>
        <p:spPr>
          <a:xfrm>
            <a:off x="858739" y="357808"/>
            <a:ext cx="16527780" cy="2151623"/>
          </a:xfrm>
        </p:spPr>
        <p:txBody>
          <a:bodyPr anchor="b">
            <a:normAutofit/>
          </a:bodyPr>
          <a:lstStyle/>
          <a:p>
            <a:pPr>
              <a:lnSpc>
                <a:spcPct val="90000"/>
              </a:lnSpc>
            </a:pPr>
            <a:r>
              <a:rPr lang="es-EC" sz="5100"/>
              <a:t>Configuraciones claves en la base de datos</a:t>
            </a:r>
            <a:br>
              <a:rPr lang="es-EC" sz="5100"/>
            </a:br>
            <a:endParaRPr lang="es-EC" sz="5100"/>
          </a:p>
        </p:txBody>
      </p:sp>
      <p:sp>
        <p:nvSpPr>
          <p:cNvPr id="5129"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8739" y="2522316"/>
            <a:ext cx="16459200" cy="27432"/>
          </a:xfrm>
          <a:custGeom>
            <a:avLst/>
            <a:gdLst>
              <a:gd name="connsiteX0" fmla="*/ 0 w 16459200"/>
              <a:gd name="connsiteY0" fmla="*/ 0 h 27432"/>
              <a:gd name="connsiteX1" fmla="*/ 192024 w 16459200"/>
              <a:gd name="connsiteY1" fmla="*/ 0 h 27432"/>
              <a:gd name="connsiteX2" fmla="*/ 1042416 w 16459200"/>
              <a:gd name="connsiteY2" fmla="*/ 0 h 27432"/>
              <a:gd name="connsiteX3" fmla="*/ 1728216 w 16459200"/>
              <a:gd name="connsiteY3" fmla="*/ 0 h 27432"/>
              <a:gd name="connsiteX4" fmla="*/ 1920240 w 16459200"/>
              <a:gd name="connsiteY4" fmla="*/ 0 h 27432"/>
              <a:gd name="connsiteX5" fmla="*/ 2441448 w 16459200"/>
              <a:gd name="connsiteY5" fmla="*/ 0 h 27432"/>
              <a:gd name="connsiteX6" fmla="*/ 2798064 w 16459200"/>
              <a:gd name="connsiteY6" fmla="*/ 0 h 27432"/>
              <a:gd name="connsiteX7" fmla="*/ 3648456 w 16459200"/>
              <a:gd name="connsiteY7" fmla="*/ 0 h 27432"/>
              <a:gd name="connsiteX8" fmla="*/ 4005072 w 16459200"/>
              <a:gd name="connsiteY8" fmla="*/ 0 h 27432"/>
              <a:gd name="connsiteX9" fmla="*/ 5020056 w 16459200"/>
              <a:gd name="connsiteY9" fmla="*/ 0 h 27432"/>
              <a:gd name="connsiteX10" fmla="*/ 5212080 w 16459200"/>
              <a:gd name="connsiteY10" fmla="*/ 0 h 27432"/>
              <a:gd name="connsiteX11" fmla="*/ 5568696 w 16459200"/>
              <a:gd name="connsiteY11" fmla="*/ 0 h 27432"/>
              <a:gd name="connsiteX12" fmla="*/ 6089904 w 16459200"/>
              <a:gd name="connsiteY12" fmla="*/ 0 h 27432"/>
              <a:gd name="connsiteX13" fmla="*/ 6611112 w 16459200"/>
              <a:gd name="connsiteY13" fmla="*/ 0 h 27432"/>
              <a:gd name="connsiteX14" fmla="*/ 7461504 w 16459200"/>
              <a:gd name="connsiteY14" fmla="*/ 0 h 27432"/>
              <a:gd name="connsiteX15" fmla="*/ 8476488 w 16459200"/>
              <a:gd name="connsiteY15" fmla="*/ 0 h 27432"/>
              <a:gd name="connsiteX16" fmla="*/ 9326880 w 16459200"/>
              <a:gd name="connsiteY16" fmla="*/ 0 h 27432"/>
              <a:gd name="connsiteX17" fmla="*/ 9683496 w 16459200"/>
              <a:gd name="connsiteY17" fmla="*/ 0 h 27432"/>
              <a:gd name="connsiteX18" fmla="*/ 9875520 w 16459200"/>
              <a:gd name="connsiteY18" fmla="*/ 0 h 27432"/>
              <a:gd name="connsiteX19" fmla="*/ 10067544 w 16459200"/>
              <a:gd name="connsiteY19" fmla="*/ 0 h 27432"/>
              <a:gd name="connsiteX20" fmla="*/ 10424160 w 16459200"/>
              <a:gd name="connsiteY20" fmla="*/ 0 h 27432"/>
              <a:gd name="connsiteX21" fmla="*/ 10945368 w 16459200"/>
              <a:gd name="connsiteY21" fmla="*/ 0 h 27432"/>
              <a:gd name="connsiteX22" fmla="*/ 11795760 w 16459200"/>
              <a:gd name="connsiteY22" fmla="*/ 0 h 27432"/>
              <a:gd name="connsiteX23" fmla="*/ 12152376 w 16459200"/>
              <a:gd name="connsiteY23" fmla="*/ 0 h 27432"/>
              <a:gd name="connsiteX24" fmla="*/ 12838176 w 16459200"/>
              <a:gd name="connsiteY24" fmla="*/ 0 h 27432"/>
              <a:gd name="connsiteX25" fmla="*/ 13853160 w 16459200"/>
              <a:gd name="connsiteY25" fmla="*/ 0 h 27432"/>
              <a:gd name="connsiteX26" fmla="*/ 14209776 w 16459200"/>
              <a:gd name="connsiteY26" fmla="*/ 0 h 27432"/>
              <a:gd name="connsiteX27" fmla="*/ 14895576 w 16459200"/>
              <a:gd name="connsiteY27" fmla="*/ 0 h 27432"/>
              <a:gd name="connsiteX28" fmla="*/ 15581376 w 16459200"/>
              <a:gd name="connsiteY28" fmla="*/ 0 h 27432"/>
              <a:gd name="connsiteX29" fmla="*/ 15773400 w 16459200"/>
              <a:gd name="connsiteY29" fmla="*/ 0 h 27432"/>
              <a:gd name="connsiteX30" fmla="*/ 16459200 w 16459200"/>
              <a:gd name="connsiteY30" fmla="*/ 0 h 27432"/>
              <a:gd name="connsiteX31" fmla="*/ 16459200 w 16459200"/>
              <a:gd name="connsiteY31" fmla="*/ 27432 h 27432"/>
              <a:gd name="connsiteX32" fmla="*/ 15444216 w 16459200"/>
              <a:gd name="connsiteY32" fmla="*/ 27432 h 27432"/>
              <a:gd name="connsiteX33" fmla="*/ 15087600 w 16459200"/>
              <a:gd name="connsiteY33" fmla="*/ 27432 h 27432"/>
              <a:gd name="connsiteX34" fmla="*/ 14401800 w 16459200"/>
              <a:gd name="connsiteY34" fmla="*/ 27432 h 27432"/>
              <a:gd name="connsiteX35" fmla="*/ 13551408 w 16459200"/>
              <a:gd name="connsiteY35" fmla="*/ 27432 h 27432"/>
              <a:gd name="connsiteX36" fmla="*/ 13030200 w 16459200"/>
              <a:gd name="connsiteY36" fmla="*/ 27432 h 27432"/>
              <a:gd name="connsiteX37" fmla="*/ 12179808 w 16459200"/>
              <a:gd name="connsiteY37" fmla="*/ 27432 h 27432"/>
              <a:gd name="connsiteX38" fmla="*/ 11329416 w 16459200"/>
              <a:gd name="connsiteY38" fmla="*/ 27432 h 27432"/>
              <a:gd name="connsiteX39" fmla="*/ 10479024 w 16459200"/>
              <a:gd name="connsiteY39" fmla="*/ 27432 h 27432"/>
              <a:gd name="connsiteX40" fmla="*/ 9793224 w 16459200"/>
              <a:gd name="connsiteY40" fmla="*/ 27432 h 27432"/>
              <a:gd name="connsiteX41" fmla="*/ 9436608 w 16459200"/>
              <a:gd name="connsiteY41" fmla="*/ 27432 h 27432"/>
              <a:gd name="connsiteX42" fmla="*/ 9079992 w 16459200"/>
              <a:gd name="connsiteY42" fmla="*/ 27432 h 27432"/>
              <a:gd name="connsiteX43" fmla="*/ 8229600 w 16459200"/>
              <a:gd name="connsiteY43" fmla="*/ 27432 h 27432"/>
              <a:gd name="connsiteX44" fmla="*/ 7543800 w 16459200"/>
              <a:gd name="connsiteY44" fmla="*/ 27432 h 27432"/>
              <a:gd name="connsiteX45" fmla="*/ 7187184 w 16459200"/>
              <a:gd name="connsiteY45" fmla="*/ 27432 h 27432"/>
              <a:gd name="connsiteX46" fmla="*/ 6830568 w 16459200"/>
              <a:gd name="connsiteY46" fmla="*/ 27432 h 27432"/>
              <a:gd name="connsiteX47" fmla="*/ 6473952 w 16459200"/>
              <a:gd name="connsiteY47" fmla="*/ 27432 h 27432"/>
              <a:gd name="connsiteX48" fmla="*/ 5788152 w 16459200"/>
              <a:gd name="connsiteY48" fmla="*/ 27432 h 27432"/>
              <a:gd name="connsiteX49" fmla="*/ 5431536 w 16459200"/>
              <a:gd name="connsiteY49" fmla="*/ 27432 h 27432"/>
              <a:gd name="connsiteX50" fmla="*/ 4910328 w 16459200"/>
              <a:gd name="connsiteY50" fmla="*/ 27432 h 27432"/>
              <a:gd name="connsiteX51" fmla="*/ 4389120 w 16459200"/>
              <a:gd name="connsiteY51" fmla="*/ 27432 h 27432"/>
              <a:gd name="connsiteX52" fmla="*/ 3374136 w 16459200"/>
              <a:gd name="connsiteY52" fmla="*/ 27432 h 27432"/>
              <a:gd name="connsiteX53" fmla="*/ 2852928 w 16459200"/>
              <a:gd name="connsiteY53" fmla="*/ 27432 h 27432"/>
              <a:gd name="connsiteX54" fmla="*/ 2331720 w 16459200"/>
              <a:gd name="connsiteY54" fmla="*/ 27432 h 27432"/>
              <a:gd name="connsiteX55" fmla="*/ 1316736 w 16459200"/>
              <a:gd name="connsiteY55" fmla="*/ 27432 h 27432"/>
              <a:gd name="connsiteX56" fmla="*/ 1124712 w 16459200"/>
              <a:gd name="connsiteY56" fmla="*/ 27432 h 27432"/>
              <a:gd name="connsiteX57" fmla="*/ 0 w 16459200"/>
              <a:gd name="connsiteY57" fmla="*/ 27432 h 27432"/>
              <a:gd name="connsiteX58" fmla="*/ 0 w 16459200"/>
              <a:gd name="connsiteY58"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16459200" h="27432" fill="none" extrusionOk="0">
                <a:moveTo>
                  <a:pt x="0" y="0"/>
                </a:moveTo>
                <a:cubicBezTo>
                  <a:pt x="47956" y="-7424"/>
                  <a:pt x="130909" y="-3461"/>
                  <a:pt x="192024" y="0"/>
                </a:cubicBezTo>
                <a:cubicBezTo>
                  <a:pt x="253139" y="3461"/>
                  <a:pt x="713864" y="27473"/>
                  <a:pt x="1042416" y="0"/>
                </a:cubicBezTo>
                <a:cubicBezTo>
                  <a:pt x="1370968" y="-27473"/>
                  <a:pt x="1433592" y="6590"/>
                  <a:pt x="1728216" y="0"/>
                </a:cubicBezTo>
                <a:cubicBezTo>
                  <a:pt x="2022840" y="-6590"/>
                  <a:pt x="1862554" y="2847"/>
                  <a:pt x="1920240" y="0"/>
                </a:cubicBezTo>
                <a:cubicBezTo>
                  <a:pt x="1977926" y="-2847"/>
                  <a:pt x="2325911" y="-6884"/>
                  <a:pt x="2441448" y="0"/>
                </a:cubicBezTo>
                <a:cubicBezTo>
                  <a:pt x="2556985" y="6884"/>
                  <a:pt x="2631822" y="6977"/>
                  <a:pt x="2798064" y="0"/>
                </a:cubicBezTo>
                <a:cubicBezTo>
                  <a:pt x="2964306" y="-6977"/>
                  <a:pt x="3274078" y="-12213"/>
                  <a:pt x="3648456" y="0"/>
                </a:cubicBezTo>
                <a:cubicBezTo>
                  <a:pt x="4022834" y="12213"/>
                  <a:pt x="3857573" y="-925"/>
                  <a:pt x="4005072" y="0"/>
                </a:cubicBezTo>
                <a:cubicBezTo>
                  <a:pt x="4152571" y="925"/>
                  <a:pt x="4671117" y="36098"/>
                  <a:pt x="5020056" y="0"/>
                </a:cubicBezTo>
                <a:cubicBezTo>
                  <a:pt x="5368995" y="-36098"/>
                  <a:pt x="5129234" y="2763"/>
                  <a:pt x="5212080" y="0"/>
                </a:cubicBezTo>
                <a:cubicBezTo>
                  <a:pt x="5294926" y="-2763"/>
                  <a:pt x="5456351" y="-1340"/>
                  <a:pt x="5568696" y="0"/>
                </a:cubicBezTo>
                <a:cubicBezTo>
                  <a:pt x="5681041" y="1340"/>
                  <a:pt x="5957028" y="11791"/>
                  <a:pt x="6089904" y="0"/>
                </a:cubicBezTo>
                <a:cubicBezTo>
                  <a:pt x="6222780" y="-11791"/>
                  <a:pt x="6485557" y="8010"/>
                  <a:pt x="6611112" y="0"/>
                </a:cubicBezTo>
                <a:cubicBezTo>
                  <a:pt x="6736667" y="-8010"/>
                  <a:pt x="7207166" y="34517"/>
                  <a:pt x="7461504" y="0"/>
                </a:cubicBezTo>
                <a:cubicBezTo>
                  <a:pt x="7715842" y="-34517"/>
                  <a:pt x="7997652" y="4727"/>
                  <a:pt x="8476488" y="0"/>
                </a:cubicBezTo>
                <a:cubicBezTo>
                  <a:pt x="8955324" y="-4727"/>
                  <a:pt x="9009263" y="-31226"/>
                  <a:pt x="9326880" y="0"/>
                </a:cubicBezTo>
                <a:cubicBezTo>
                  <a:pt x="9644497" y="31226"/>
                  <a:pt x="9567141" y="-14781"/>
                  <a:pt x="9683496" y="0"/>
                </a:cubicBezTo>
                <a:cubicBezTo>
                  <a:pt x="9799851" y="14781"/>
                  <a:pt x="9804032" y="8468"/>
                  <a:pt x="9875520" y="0"/>
                </a:cubicBezTo>
                <a:cubicBezTo>
                  <a:pt x="9947008" y="-8468"/>
                  <a:pt x="9977677" y="-8510"/>
                  <a:pt x="10067544" y="0"/>
                </a:cubicBezTo>
                <a:cubicBezTo>
                  <a:pt x="10157411" y="8510"/>
                  <a:pt x="10259211" y="-4808"/>
                  <a:pt x="10424160" y="0"/>
                </a:cubicBezTo>
                <a:cubicBezTo>
                  <a:pt x="10589109" y="4808"/>
                  <a:pt x="10698874" y="12995"/>
                  <a:pt x="10945368" y="0"/>
                </a:cubicBezTo>
                <a:cubicBezTo>
                  <a:pt x="11191862" y="-12995"/>
                  <a:pt x="11497620" y="30979"/>
                  <a:pt x="11795760" y="0"/>
                </a:cubicBezTo>
                <a:cubicBezTo>
                  <a:pt x="12093900" y="-30979"/>
                  <a:pt x="12033359" y="17306"/>
                  <a:pt x="12152376" y="0"/>
                </a:cubicBezTo>
                <a:cubicBezTo>
                  <a:pt x="12271393" y="-17306"/>
                  <a:pt x="12698740" y="-6151"/>
                  <a:pt x="12838176" y="0"/>
                </a:cubicBezTo>
                <a:cubicBezTo>
                  <a:pt x="12977612" y="6151"/>
                  <a:pt x="13351157" y="-21667"/>
                  <a:pt x="13853160" y="0"/>
                </a:cubicBezTo>
                <a:cubicBezTo>
                  <a:pt x="14355163" y="21667"/>
                  <a:pt x="14035345" y="-172"/>
                  <a:pt x="14209776" y="0"/>
                </a:cubicBezTo>
                <a:cubicBezTo>
                  <a:pt x="14384207" y="172"/>
                  <a:pt x="14629222" y="-31393"/>
                  <a:pt x="14895576" y="0"/>
                </a:cubicBezTo>
                <a:cubicBezTo>
                  <a:pt x="15161930" y="31393"/>
                  <a:pt x="15418721" y="3319"/>
                  <a:pt x="15581376" y="0"/>
                </a:cubicBezTo>
                <a:cubicBezTo>
                  <a:pt x="15744031" y="-3319"/>
                  <a:pt x="15695632" y="-9543"/>
                  <a:pt x="15773400" y="0"/>
                </a:cubicBezTo>
                <a:cubicBezTo>
                  <a:pt x="15851168" y="9543"/>
                  <a:pt x="16150974" y="-26032"/>
                  <a:pt x="16459200" y="0"/>
                </a:cubicBezTo>
                <a:cubicBezTo>
                  <a:pt x="16459222" y="9322"/>
                  <a:pt x="16459920" y="14106"/>
                  <a:pt x="16459200" y="27432"/>
                </a:cubicBezTo>
                <a:cubicBezTo>
                  <a:pt x="16249330" y="65783"/>
                  <a:pt x="15931504" y="34569"/>
                  <a:pt x="15444216" y="27432"/>
                </a:cubicBezTo>
                <a:cubicBezTo>
                  <a:pt x="14956928" y="20295"/>
                  <a:pt x="15245263" y="43793"/>
                  <a:pt x="15087600" y="27432"/>
                </a:cubicBezTo>
                <a:cubicBezTo>
                  <a:pt x="14929937" y="11071"/>
                  <a:pt x="14595147" y="61679"/>
                  <a:pt x="14401800" y="27432"/>
                </a:cubicBezTo>
                <a:cubicBezTo>
                  <a:pt x="14208453" y="-6815"/>
                  <a:pt x="13937267" y="-2756"/>
                  <a:pt x="13551408" y="27432"/>
                </a:cubicBezTo>
                <a:cubicBezTo>
                  <a:pt x="13165549" y="57620"/>
                  <a:pt x="13244142" y="31152"/>
                  <a:pt x="13030200" y="27432"/>
                </a:cubicBezTo>
                <a:cubicBezTo>
                  <a:pt x="12816258" y="23712"/>
                  <a:pt x="12596900" y="37491"/>
                  <a:pt x="12179808" y="27432"/>
                </a:cubicBezTo>
                <a:cubicBezTo>
                  <a:pt x="11762716" y="17373"/>
                  <a:pt x="11577023" y="27593"/>
                  <a:pt x="11329416" y="27432"/>
                </a:cubicBezTo>
                <a:cubicBezTo>
                  <a:pt x="11081809" y="27271"/>
                  <a:pt x="10723385" y="19623"/>
                  <a:pt x="10479024" y="27432"/>
                </a:cubicBezTo>
                <a:cubicBezTo>
                  <a:pt x="10234663" y="35241"/>
                  <a:pt x="9989517" y="31460"/>
                  <a:pt x="9793224" y="27432"/>
                </a:cubicBezTo>
                <a:cubicBezTo>
                  <a:pt x="9596931" y="23404"/>
                  <a:pt x="9533524" y="22036"/>
                  <a:pt x="9436608" y="27432"/>
                </a:cubicBezTo>
                <a:cubicBezTo>
                  <a:pt x="9339692" y="32828"/>
                  <a:pt x="9173466" y="18472"/>
                  <a:pt x="9079992" y="27432"/>
                </a:cubicBezTo>
                <a:cubicBezTo>
                  <a:pt x="8986518" y="36392"/>
                  <a:pt x="8593794" y="42926"/>
                  <a:pt x="8229600" y="27432"/>
                </a:cubicBezTo>
                <a:cubicBezTo>
                  <a:pt x="7865406" y="11938"/>
                  <a:pt x="7848302" y="3496"/>
                  <a:pt x="7543800" y="27432"/>
                </a:cubicBezTo>
                <a:cubicBezTo>
                  <a:pt x="7239298" y="51368"/>
                  <a:pt x="7267744" y="29308"/>
                  <a:pt x="7187184" y="27432"/>
                </a:cubicBezTo>
                <a:cubicBezTo>
                  <a:pt x="7106624" y="25556"/>
                  <a:pt x="6904393" y="10681"/>
                  <a:pt x="6830568" y="27432"/>
                </a:cubicBezTo>
                <a:cubicBezTo>
                  <a:pt x="6756743" y="44183"/>
                  <a:pt x="6651191" y="39884"/>
                  <a:pt x="6473952" y="27432"/>
                </a:cubicBezTo>
                <a:cubicBezTo>
                  <a:pt x="6296713" y="14980"/>
                  <a:pt x="6119980" y="24308"/>
                  <a:pt x="5788152" y="27432"/>
                </a:cubicBezTo>
                <a:cubicBezTo>
                  <a:pt x="5456324" y="30556"/>
                  <a:pt x="5529306" y="26210"/>
                  <a:pt x="5431536" y="27432"/>
                </a:cubicBezTo>
                <a:cubicBezTo>
                  <a:pt x="5333766" y="28654"/>
                  <a:pt x="5016672" y="6571"/>
                  <a:pt x="4910328" y="27432"/>
                </a:cubicBezTo>
                <a:cubicBezTo>
                  <a:pt x="4803984" y="48293"/>
                  <a:pt x="4553431" y="43362"/>
                  <a:pt x="4389120" y="27432"/>
                </a:cubicBezTo>
                <a:cubicBezTo>
                  <a:pt x="4224809" y="11502"/>
                  <a:pt x="3616062" y="38135"/>
                  <a:pt x="3374136" y="27432"/>
                </a:cubicBezTo>
                <a:cubicBezTo>
                  <a:pt x="3132210" y="16729"/>
                  <a:pt x="3042843" y="45542"/>
                  <a:pt x="2852928" y="27432"/>
                </a:cubicBezTo>
                <a:cubicBezTo>
                  <a:pt x="2663013" y="9322"/>
                  <a:pt x="2455267" y="47011"/>
                  <a:pt x="2331720" y="27432"/>
                </a:cubicBezTo>
                <a:cubicBezTo>
                  <a:pt x="2208173" y="7853"/>
                  <a:pt x="1589346" y="70708"/>
                  <a:pt x="1316736" y="27432"/>
                </a:cubicBezTo>
                <a:cubicBezTo>
                  <a:pt x="1044126" y="-15844"/>
                  <a:pt x="1186720" y="35239"/>
                  <a:pt x="1124712" y="27432"/>
                </a:cubicBezTo>
                <a:cubicBezTo>
                  <a:pt x="1062704" y="19625"/>
                  <a:pt x="503031" y="33212"/>
                  <a:pt x="0" y="27432"/>
                </a:cubicBezTo>
                <a:cubicBezTo>
                  <a:pt x="-1295" y="16310"/>
                  <a:pt x="-432" y="13385"/>
                  <a:pt x="0" y="0"/>
                </a:cubicBezTo>
                <a:close/>
              </a:path>
              <a:path w="16459200" h="27432" stroke="0" extrusionOk="0">
                <a:moveTo>
                  <a:pt x="0" y="0"/>
                </a:moveTo>
                <a:cubicBezTo>
                  <a:pt x="169209" y="4271"/>
                  <a:pt x="248605" y="9913"/>
                  <a:pt x="356616" y="0"/>
                </a:cubicBezTo>
                <a:cubicBezTo>
                  <a:pt x="464627" y="-9913"/>
                  <a:pt x="484749" y="7422"/>
                  <a:pt x="548640" y="0"/>
                </a:cubicBezTo>
                <a:cubicBezTo>
                  <a:pt x="612531" y="-7422"/>
                  <a:pt x="809859" y="-22"/>
                  <a:pt x="905256" y="0"/>
                </a:cubicBezTo>
                <a:cubicBezTo>
                  <a:pt x="1000653" y="22"/>
                  <a:pt x="1309175" y="26161"/>
                  <a:pt x="1591056" y="0"/>
                </a:cubicBezTo>
                <a:cubicBezTo>
                  <a:pt x="1872937" y="-26161"/>
                  <a:pt x="2030413" y="-34546"/>
                  <a:pt x="2441448" y="0"/>
                </a:cubicBezTo>
                <a:cubicBezTo>
                  <a:pt x="2852483" y="34546"/>
                  <a:pt x="3014836" y="32798"/>
                  <a:pt x="3456432" y="0"/>
                </a:cubicBezTo>
                <a:cubicBezTo>
                  <a:pt x="3898028" y="-32798"/>
                  <a:pt x="4190634" y="34192"/>
                  <a:pt x="4471416" y="0"/>
                </a:cubicBezTo>
                <a:cubicBezTo>
                  <a:pt x="4752198" y="-34192"/>
                  <a:pt x="4816290" y="10056"/>
                  <a:pt x="4992624" y="0"/>
                </a:cubicBezTo>
                <a:cubicBezTo>
                  <a:pt x="5168958" y="-10056"/>
                  <a:pt x="5425571" y="37166"/>
                  <a:pt x="5843016" y="0"/>
                </a:cubicBezTo>
                <a:cubicBezTo>
                  <a:pt x="6260461" y="-37166"/>
                  <a:pt x="6243365" y="-11909"/>
                  <a:pt x="6528816" y="0"/>
                </a:cubicBezTo>
                <a:cubicBezTo>
                  <a:pt x="6814267" y="11909"/>
                  <a:pt x="6865850" y="-3059"/>
                  <a:pt x="7050024" y="0"/>
                </a:cubicBezTo>
                <a:cubicBezTo>
                  <a:pt x="7234198" y="3059"/>
                  <a:pt x="7529059" y="-29032"/>
                  <a:pt x="7900416" y="0"/>
                </a:cubicBezTo>
                <a:cubicBezTo>
                  <a:pt x="8271773" y="29032"/>
                  <a:pt x="8040284" y="2293"/>
                  <a:pt x="8092440" y="0"/>
                </a:cubicBezTo>
                <a:cubicBezTo>
                  <a:pt x="8144596" y="-2293"/>
                  <a:pt x="8377772" y="18969"/>
                  <a:pt x="8613648" y="0"/>
                </a:cubicBezTo>
                <a:cubicBezTo>
                  <a:pt x="8849524" y="-18969"/>
                  <a:pt x="9039253" y="20479"/>
                  <a:pt x="9299448" y="0"/>
                </a:cubicBezTo>
                <a:cubicBezTo>
                  <a:pt x="9559643" y="-20479"/>
                  <a:pt x="9864452" y="14915"/>
                  <a:pt x="10149840" y="0"/>
                </a:cubicBezTo>
                <a:cubicBezTo>
                  <a:pt x="10435228" y="-14915"/>
                  <a:pt x="10504375" y="14787"/>
                  <a:pt x="10835640" y="0"/>
                </a:cubicBezTo>
                <a:cubicBezTo>
                  <a:pt x="11166905" y="-14787"/>
                  <a:pt x="11598715" y="31089"/>
                  <a:pt x="11850624" y="0"/>
                </a:cubicBezTo>
                <a:cubicBezTo>
                  <a:pt x="12102533" y="-31089"/>
                  <a:pt x="11992592" y="4447"/>
                  <a:pt x="12042648" y="0"/>
                </a:cubicBezTo>
                <a:cubicBezTo>
                  <a:pt x="12092704" y="-4447"/>
                  <a:pt x="12426578" y="2532"/>
                  <a:pt x="12728448" y="0"/>
                </a:cubicBezTo>
                <a:cubicBezTo>
                  <a:pt x="13030318" y="-2532"/>
                  <a:pt x="12877528" y="-7149"/>
                  <a:pt x="12920472" y="0"/>
                </a:cubicBezTo>
                <a:cubicBezTo>
                  <a:pt x="12963416" y="7149"/>
                  <a:pt x="13485109" y="-36483"/>
                  <a:pt x="13935456" y="0"/>
                </a:cubicBezTo>
                <a:cubicBezTo>
                  <a:pt x="14385803" y="36483"/>
                  <a:pt x="14219125" y="12279"/>
                  <a:pt x="14292072" y="0"/>
                </a:cubicBezTo>
                <a:cubicBezTo>
                  <a:pt x="14365019" y="-12279"/>
                  <a:pt x="14443877" y="8821"/>
                  <a:pt x="14484096" y="0"/>
                </a:cubicBezTo>
                <a:cubicBezTo>
                  <a:pt x="14524315" y="-8821"/>
                  <a:pt x="14905426" y="-30068"/>
                  <a:pt x="15169896" y="0"/>
                </a:cubicBezTo>
                <a:cubicBezTo>
                  <a:pt x="15434366" y="30068"/>
                  <a:pt x="15424434" y="12479"/>
                  <a:pt x="15526512" y="0"/>
                </a:cubicBezTo>
                <a:cubicBezTo>
                  <a:pt x="15628590" y="-12479"/>
                  <a:pt x="16062010" y="-12069"/>
                  <a:pt x="16459200" y="0"/>
                </a:cubicBezTo>
                <a:cubicBezTo>
                  <a:pt x="16459049" y="7706"/>
                  <a:pt x="16460087" y="13931"/>
                  <a:pt x="16459200" y="27432"/>
                </a:cubicBezTo>
                <a:cubicBezTo>
                  <a:pt x="16315339" y="20935"/>
                  <a:pt x="16231909" y="42819"/>
                  <a:pt x="16102584" y="27432"/>
                </a:cubicBezTo>
                <a:cubicBezTo>
                  <a:pt x="15973259" y="12045"/>
                  <a:pt x="15580560" y="51242"/>
                  <a:pt x="15416784" y="27432"/>
                </a:cubicBezTo>
                <a:cubicBezTo>
                  <a:pt x="15253008" y="3622"/>
                  <a:pt x="15181626" y="26334"/>
                  <a:pt x="15060168" y="27432"/>
                </a:cubicBezTo>
                <a:cubicBezTo>
                  <a:pt x="14938710" y="28530"/>
                  <a:pt x="14400846" y="21299"/>
                  <a:pt x="14209776" y="27432"/>
                </a:cubicBezTo>
                <a:cubicBezTo>
                  <a:pt x="14018706" y="33565"/>
                  <a:pt x="13805385" y="48505"/>
                  <a:pt x="13688568" y="27432"/>
                </a:cubicBezTo>
                <a:cubicBezTo>
                  <a:pt x="13571751" y="6359"/>
                  <a:pt x="13472548" y="26552"/>
                  <a:pt x="13331952" y="27432"/>
                </a:cubicBezTo>
                <a:cubicBezTo>
                  <a:pt x="13191356" y="28312"/>
                  <a:pt x="13234055" y="20883"/>
                  <a:pt x="13139928" y="27432"/>
                </a:cubicBezTo>
                <a:cubicBezTo>
                  <a:pt x="13045801" y="33981"/>
                  <a:pt x="12707747" y="18669"/>
                  <a:pt x="12454128" y="27432"/>
                </a:cubicBezTo>
                <a:cubicBezTo>
                  <a:pt x="12200509" y="36195"/>
                  <a:pt x="11974339" y="1821"/>
                  <a:pt x="11603736" y="27432"/>
                </a:cubicBezTo>
                <a:cubicBezTo>
                  <a:pt x="11233133" y="53043"/>
                  <a:pt x="11202281" y="15642"/>
                  <a:pt x="10917936" y="27432"/>
                </a:cubicBezTo>
                <a:cubicBezTo>
                  <a:pt x="10633591" y="39222"/>
                  <a:pt x="10351188" y="-7651"/>
                  <a:pt x="9902952" y="27432"/>
                </a:cubicBezTo>
                <a:cubicBezTo>
                  <a:pt x="9454716" y="62515"/>
                  <a:pt x="9540812" y="35851"/>
                  <a:pt x="9381744" y="27432"/>
                </a:cubicBezTo>
                <a:cubicBezTo>
                  <a:pt x="9222676" y="19013"/>
                  <a:pt x="9279274" y="24639"/>
                  <a:pt x="9189720" y="27432"/>
                </a:cubicBezTo>
                <a:cubicBezTo>
                  <a:pt x="9100166" y="30225"/>
                  <a:pt x="9040114" y="24993"/>
                  <a:pt x="8997696" y="27432"/>
                </a:cubicBezTo>
                <a:cubicBezTo>
                  <a:pt x="8955278" y="29871"/>
                  <a:pt x="8568270" y="-9750"/>
                  <a:pt x="8147304" y="27432"/>
                </a:cubicBezTo>
                <a:cubicBezTo>
                  <a:pt x="7726338" y="64614"/>
                  <a:pt x="7756575" y="58097"/>
                  <a:pt x="7461504" y="27432"/>
                </a:cubicBezTo>
                <a:cubicBezTo>
                  <a:pt x="7166433" y="-3233"/>
                  <a:pt x="6691777" y="23003"/>
                  <a:pt x="6446520" y="27432"/>
                </a:cubicBezTo>
                <a:cubicBezTo>
                  <a:pt x="6201263" y="31861"/>
                  <a:pt x="6055564" y="5822"/>
                  <a:pt x="5760720" y="27432"/>
                </a:cubicBezTo>
                <a:cubicBezTo>
                  <a:pt x="5465876" y="49042"/>
                  <a:pt x="5182562" y="-15037"/>
                  <a:pt x="4910328" y="27432"/>
                </a:cubicBezTo>
                <a:cubicBezTo>
                  <a:pt x="4638094" y="69901"/>
                  <a:pt x="4524349" y="1902"/>
                  <a:pt x="4224528" y="27432"/>
                </a:cubicBezTo>
                <a:cubicBezTo>
                  <a:pt x="3924707" y="52962"/>
                  <a:pt x="3780041" y="5974"/>
                  <a:pt x="3538728" y="27432"/>
                </a:cubicBezTo>
                <a:cubicBezTo>
                  <a:pt x="3297415" y="48890"/>
                  <a:pt x="3195183" y="15951"/>
                  <a:pt x="3017520" y="27432"/>
                </a:cubicBezTo>
                <a:cubicBezTo>
                  <a:pt x="2839857" y="38913"/>
                  <a:pt x="2369331" y="20768"/>
                  <a:pt x="2167128" y="27432"/>
                </a:cubicBezTo>
                <a:cubicBezTo>
                  <a:pt x="1964925" y="34096"/>
                  <a:pt x="1784521" y="20363"/>
                  <a:pt x="1481328" y="27432"/>
                </a:cubicBezTo>
                <a:cubicBezTo>
                  <a:pt x="1178135" y="34501"/>
                  <a:pt x="971590" y="55923"/>
                  <a:pt x="630936" y="27432"/>
                </a:cubicBezTo>
                <a:cubicBezTo>
                  <a:pt x="290282" y="-1059"/>
                  <a:pt x="133182" y="8818"/>
                  <a:pt x="0" y="27432"/>
                </a:cubicBezTo>
                <a:cubicBezTo>
                  <a:pt x="-1246" y="21545"/>
                  <a:pt x="-1312" y="12780"/>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Marcador de texto 2">
            <a:extLst>
              <a:ext uri="{FF2B5EF4-FFF2-40B4-BE49-F238E27FC236}">
                <a16:creationId xmlns:a16="http://schemas.microsoft.com/office/drawing/2014/main" id="{E8CC31C7-FC0C-90EE-F1D6-30636F2611F6}"/>
              </a:ext>
            </a:extLst>
          </p:cNvPr>
          <p:cNvSpPr>
            <a:spLocks noGrp="1"/>
          </p:cNvSpPr>
          <p:nvPr>
            <p:ph type="body" idx="1"/>
          </p:nvPr>
        </p:nvSpPr>
        <p:spPr>
          <a:xfrm>
            <a:off x="858739" y="3106974"/>
            <a:ext cx="10070328" cy="6178758"/>
          </a:xfrm>
        </p:spPr>
        <p:txBody>
          <a:bodyPr anchor="t">
            <a:normAutofit/>
          </a:bodyPr>
          <a:lstStyle/>
          <a:p>
            <a:pPr>
              <a:lnSpc>
                <a:spcPct val="90000"/>
              </a:lnSpc>
              <a:spcAft>
                <a:spcPts val="600"/>
              </a:spcAft>
            </a:pPr>
            <a:r>
              <a:rPr lang="es-EC" sz="3300"/>
              <a:t>Límite de Conexiones Simultáneas (CONNECTION LIMIT)</a:t>
            </a:r>
          </a:p>
          <a:p>
            <a:pPr>
              <a:lnSpc>
                <a:spcPct val="90000"/>
              </a:lnSpc>
              <a:spcAft>
                <a:spcPts val="600"/>
              </a:spcAft>
            </a:pPr>
            <a:r>
              <a:rPr lang="es-EC" sz="3300" b="0"/>
              <a:t>Esta configuración restringe el número máximo de conexiones que cada rol puede establecer simultáneamente con la base de datos. Por ejemplo, el operador_db tiene un límite de 20 conexiones, mientras que el usuario_final está limitado a 10. Esto previene que un usuario agote los recursos del servidor mediante múltiples conexiones, ya sea por error o por actividades maliciosas. Cuando se alcanza el límite, cualquier intento adicional de conexión será rechazado automáticamente.</a:t>
            </a:r>
          </a:p>
          <a:p>
            <a:pPr>
              <a:lnSpc>
                <a:spcPct val="90000"/>
              </a:lnSpc>
              <a:spcAft>
                <a:spcPts val="600"/>
              </a:spcAft>
            </a:pPr>
            <a:endParaRPr lang="es-EC" sz="3300"/>
          </a:p>
        </p:txBody>
      </p:sp>
      <p:pic>
        <p:nvPicPr>
          <p:cNvPr id="5122" name="Picture 2" descr="Icono de Configuración Generic Flat | Freepik">
            <a:extLst>
              <a:ext uri="{FF2B5EF4-FFF2-40B4-BE49-F238E27FC236}">
                <a16:creationId xmlns:a16="http://schemas.microsoft.com/office/drawing/2014/main" id="{56D635C2-9EBB-1FEA-5D00-7985DE3ABB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543" r="3251"/>
          <a:stretch>
            <a:fillRect/>
          </a:stretch>
        </p:blipFill>
        <p:spPr bwMode="auto">
          <a:xfrm>
            <a:off x="11513487" y="3140964"/>
            <a:ext cx="5911596" cy="61447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652924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151" name="Rectangle 6150">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3428" cy="10287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C5DB2D2D-3C3A-9689-C194-CF8A933F098E}"/>
              </a:ext>
            </a:extLst>
          </p:cNvPr>
          <p:cNvSpPr>
            <a:spLocks noGrp="1"/>
          </p:cNvSpPr>
          <p:nvPr>
            <p:ph type="title"/>
          </p:nvPr>
        </p:nvSpPr>
        <p:spPr>
          <a:xfrm>
            <a:off x="858739" y="357808"/>
            <a:ext cx="16527780" cy="2151623"/>
          </a:xfrm>
        </p:spPr>
        <p:txBody>
          <a:bodyPr anchor="b">
            <a:normAutofit/>
          </a:bodyPr>
          <a:lstStyle/>
          <a:p>
            <a:pPr>
              <a:lnSpc>
                <a:spcPct val="90000"/>
              </a:lnSpc>
            </a:pPr>
            <a:r>
              <a:rPr lang="es-EC" sz="6900" dirty="0"/>
              <a:t>Ruta de Búsqueda (</a:t>
            </a:r>
            <a:r>
              <a:rPr lang="es-EC" sz="6900" dirty="0" err="1"/>
              <a:t>search_path</a:t>
            </a:r>
            <a:r>
              <a:rPr lang="es-EC" sz="6900" dirty="0"/>
              <a:t>)</a:t>
            </a:r>
            <a:br>
              <a:rPr lang="es-EC" sz="6900" dirty="0"/>
            </a:br>
            <a:endParaRPr lang="es-EC" sz="6900" dirty="0"/>
          </a:p>
        </p:txBody>
      </p:sp>
      <p:sp>
        <p:nvSpPr>
          <p:cNvPr id="6153"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8739" y="2522316"/>
            <a:ext cx="16459200" cy="27432"/>
          </a:xfrm>
          <a:custGeom>
            <a:avLst/>
            <a:gdLst>
              <a:gd name="connsiteX0" fmla="*/ 0 w 16459200"/>
              <a:gd name="connsiteY0" fmla="*/ 0 h 27432"/>
              <a:gd name="connsiteX1" fmla="*/ 192024 w 16459200"/>
              <a:gd name="connsiteY1" fmla="*/ 0 h 27432"/>
              <a:gd name="connsiteX2" fmla="*/ 1042416 w 16459200"/>
              <a:gd name="connsiteY2" fmla="*/ 0 h 27432"/>
              <a:gd name="connsiteX3" fmla="*/ 1728216 w 16459200"/>
              <a:gd name="connsiteY3" fmla="*/ 0 h 27432"/>
              <a:gd name="connsiteX4" fmla="*/ 1920240 w 16459200"/>
              <a:gd name="connsiteY4" fmla="*/ 0 h 27432"/>
              <a:gd name="connsiteX5" fmla="*/ 2441448 w 16459200"/>
              <a:gd name="connsiteY5" fmla="*/ 0 h 27432"/>
              <a:gd name="connsiteX6" fmla="*/ 2798064 w 16459200"/>
              <a:gd name="connsiteY6" fmla="*/ 0 h 27432"/>
              <a:gd name="connsiteX7" fmla="*/ 3648456 w 16459200"/>
              <a:gd name="connsiteY7" fmla="*/ 0 h 27432"/>
              <a:gd name="connsiteX8" fmla="*/ 4005072 w 16459200"/>
              <a:gd name="connsiteY8" fmla="*/ 0 h 27432"/>
              <a:gd name="connsiteX9" fmla="*/ 5020056 w 16459200"/>
              <a:gd name="connsiteY9" fmla="*/ 0 h 27432"/>
              <a:gd name="connsiteX10" fmla="*/ 5212080 w 16459200"/>
              <a:gd name="connsiteY10" fmla="*/ 0 h 27432"/>
              <a:gd name="connsiteX11" fmla="*/ 5568696 w 16459200"/>
              <a:gd name="connsiteY11" fmla="*/ 0 h 27432"/>
              <a:gd name="connsiteX12" fmla="*/ 6089904 w 16459200"/>
              <a:gd name="connsiteY12" fmla="*/ 0 h 27432"/>
              <a:gd name="connsiteX13" fmla="*/ 6611112 w 16459200"/>
              <a:gd name="connsiteY13" fmla="*/ 0 h 27432"/>
              <a:gd name="connsiteX14" fmla="*/ 7461504 w 16459200"/>
              <a:gd name="connsiteY14" fmla="*/ 0 h 27432"/>
              <a:gd name="connsiteX15" fmla="*/ 8476488 w 16459200"/>
              <a:gd name="connsiteY15" fmla="*/ 0 h 27432"/>
              <a:gd name="connsiteX16" fmla="*/ 9326880 w 16459200"/>
              <a:gd name="connsiteY16" fmla="*/ 0 h 27432"/>
              <a:gd name="connsiteX17" fmla="*/ 9683496 w 16459200"/>
              <a:gd name="connsiteY17" fmla="*/ 0 h 27432"/>
              <a:gd name="connsiteX18" fmla="*/ 9875520 w 16459200"/>
              <a:gd name="connsiteY18" fmla="*/ 0 h 27432"/>
              <a:gd name="connsiteX19" fmla="*/ 10067544 w 16459200"/>
              <a:gd name="connsiteY19" fmla="*/ 0 h 27432"/>
              <a:gd name="connsiteX20" fmla="*/ 10424160 w 16459200"/>
              <a:gd name="connsiteY20" fmla="*/ 0 h 27432"/>
              <a:gd name="connsiteX21" fmla="*/ 10945368 w 16459200"/>
              <a:gd name="connsiteY21" fmla="*/ 0 h 27432"/>
              <a:gd name="connsiteX22" fmla="*/ 11795760 w 16459200"/>
              <a:gd name="connsiteY22" fmla="*/ 0 h 27432"/>
              <a:gd name="connsiteX23" fmla="*/ 12152376 w 16459200"/>
              <a:gd name="connsiteY23" fmla="*/ 0 h 27432"/>
              <a:gd name="connsiteX24" fmla="*/ 12838176 w 16459200"/>
              <a:gd name="connsiteY24" fmla="*/ 0 h 27432"/>
              <a:gd name="connsiteX25" fmla="*/ 13853160 w 16459200"/>
              <a:gd name="connsiteY25" fmla="*/ 0 h 27432"/>
              <a:gd name="connsiteX26" fmla="*/ 14209776 w 16459200"/>
              <a:gd name="connsiteY26" fmla="*/ 0 h 27432"/>
              <a:gd name="connsiteX27" fmla="*/ 14895576 w 16459200"/>
              <a:gd name="connsiteY27" fmla="*/ 0 h 27432"/>
              <a:gd name="connsiteX28" fmla="*/ 15581376 w 16459200"/>
              <a:gd name="connsiteY28" fmla="*/ 0 h 27432"/>
              <a:gd name="connsiteX29" fmla="*/ 15773400 w 16459200"/>
              <a:gd name="connsiteY29" fmla="*/ 0 h 27432"/>
              <a:gd name="connsiteX30" fmla="*/ 16459200 w 16459200"/>
              <a:gd name="connsiteY30" fmla="*/ 0 h 27432"/>
              <a:gd name="connsiteX31" fmla="*/ 16459200 w 16459200"/>
              <a:gd name="connsiteY31" fmla="*/ 27432 h 27432"/>
              <a:gd name="connsiteX32" fmla="*/ 15444216 w 16459200"/>
              <a:gd name="connsiteY32" fmla="*/ 27432 h 27432"/>
              <a:gd name="connsiteX33" fmla="*/ 15087600 w 16459200"/>
              <a:gd name="connsiteY33" fmla="*/ 27432 h 27432"/>
              <a:gd name="connsiteX34" fmla="*/ 14401800 w 16459200"/>
              <a:gd name="connsiteY34" fmla="*/ 27432 h 27432"/>
              <a:gd name="connsiteX35" fmla="*/ 13551408 w 16459200"/>
              <a:gd name="connsiteY35" fmla="*/ 27432 h 27432"/>
              <a:gd name="connsiteX36" fmla="*/ 13030200 w 16459200"/>
              <a:gd name="connsiteY36" fmla="*/ 27432 h 27432"/>
              <a:gd name="connsiteX37" fmla="*/ 12179808 w 16459200"/>
              <a:gd name="connsiteY37" fmla="*/ 27432 h 27432"/>
              <a:gd name="connsiteX38" fmla="*/ 11329416 w 16459200"/>
              <a:gd name="connsiteY38" fmla="*/ 27432 h 27432"/>
              <a:gd name="connsiteX39" fmla="*/ 10479024 w 16459200"/>
              <a:gd name="connsiteY39" fmla="*/ 27432 h 27432"/>
              <a:gd name="connsiteX40" fmla="*/ 9793224 w 16459200"/>
              <a:gd name="connsiteY40" fmla="*/ 27432 h 27432"/>
              <a:gd name="connsiteX41" fmla="*/ 9436608 w 16459200"/>
              <a:gd name="connsiteY41" fmla="*/ 27432 h 27432"/>
              <a:gd name="connsiteX42" fmla="*/ 9079992 w 16459200"/>
              <a:gd name="connsiteY42" fmla="*/ 27432 h 27432"/>
              <a:gd name="connsiteX43" fmla="*/ 8229600 w 16459200"/>
              <a:gd name="connsiteY43" fmla="*/ 27432 h 27432"/>
              <a:gd name="connsiteX44" fmla="*/ 7543800 w 16459200"/>
              <a:gd name="connsiteY44" fmla="*/ 27432 h 27432"/>
              <a:gd name="connsiteX45" fmla="*/ 7187184 w 16459200"/>
              <a:gd name="connsiteY45" fmla="*/ 27432 h 27432"/>
              <a:gd name="connsiteX46" fmla="*/ 6830568 w 16459200"/>
              <a:gd name="connsiteY46" fmla="*/ 27432 h 27432"/>
              <a:gd name="connsiteX47" fmla="*/ 6473952 w 16459200"/>
              <a:gd name="connsiteY47" fmla="*/ 27432 h 27432"/>
              <a:gd name="connsiteX48" fmla="*/ 5788152 w 16459200"/>
              <a:gd name="connsiteY48" fmla="*/ 27432 h 27432"/>
              <a:gd name="connsiteX49" fmla="*/ 5431536 w 16459200"/>
              <a:gd name="connsiteY49" fmla="*/ 27432 h 27432"/>
              <a:gd name="connsiteX50" fmla="*/ 4910328 w 16459200"/>
              <a:gd name="connsiteY50" fmla="*/ 27432 h 27432"/>
              <a:gd name="connsiteX51" fmla="*/ 4389120 w 16459200"/>
              <a:gd name="connsiteY51" fmla="*/ 27432 h 27432"/>
              <a:gd name="connsiteX52" fmla="*/ 3374136 w 16459200"/>
              <a:gd name="connsiteY52" fmla="*/ 27432 h 27432"/>
              <a:gd name="connsiteX53" fmla="*/ 2852928 w 16459200"/>
              <a:gd name="connsiteY53" fmla="*/ 27432 h 27432"/>
              <a:gd name="connsiteX54" fmla="*/ 2331720 w 16459200"/>
              <a:gd name="connsiteY54" fmla="*/ 27432 h 27432"/>
              <a:gd name="connsiteX55" fmla="*/ 1316736 w 16459200"/>
              <a:gd name="connsiteY55" fmla="*/ 27432 h 27432"/>
              <a:gd name="connsiteX56" fmla="*/ 1124712 w 16459200"/>
              <a:gd name="connsiteY56" fmla="*/ 27432 h 27432"/>
              <a:gd name="connsiteX57" fmla="*/ 0 w 16459200"/>
              <a:gd name="connsiteY57" fmla="*/ 27432 h 27432"/>
              <a:gd name="connsiteX58" fmla="*/ 0 w 16459200"/>
              <a:gd name="connsiteY58"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16459200" h="27432" fill="none" extrusionOk="0">
                <a:moveTo>
                  <a:pt x="0" y="0"/>
                </a:moveTo>
                <a:cubicBezTo>
                  <a:pt x="47956" y="-7424"/>
                  <a:pt x="130909" y="-3461"/>
                  <a:pt x="192024" y="0"/>
                </a:cubicBezTo>
                <a:cubicBezTo>
                  <a:pt x="253139" y="3461"/>
                  <a:pt x="713864" y="27473"/>
                  <a:pt x="1042416" y="0"/>
                </a:cubicBezTo>
                <a:cubicBezTo>
                  <a:pt x="1370968" y="-27473"/>
                  <a:pt x="1433592" y="6590"/>
                  <a:pt x="1728216" y="0"/>
                </a:cubicBezTo>
                <a:cubicBezTo>
                  <a:pt x="2022840" y="-6590"/>
                  <a:pt x="1862554" y="2847"/>
                  <a:pt x="1920240" y="0"/>
                </a:cubicBezTo>
                <a:cubicBezTo>
                  <a:pt x="1977926" y="-2847"/>
                  <a:pt x="2325911" y="-6884"/>
                  <a:pt x="2441448" y="0"/>
                </a:cubicBezTo>
                <a:cubicBezTo>
                  <a:pt x="2556985" y="6884"/>
                  <a:pt x="2631822" y="6977"/>
                  <a:pt x="2798064" y="0"/>
                </a:cubicBezTo>
                <a:cubicBezTo>
                  <a:pt x="2964306" y="-6977"/>
                  <a:pt x="3274078" y="-12213"/>
                  <a:pt x="3648456" y="0"/>
                </a:cubicBezTo>
                <a:cubicBezTo>
                  <a:pt x="4022834" y="12213"/>
                  <a:pt x="3857573" y="-925"/>
                  <a:pt x="4005072" y="0"/>
                </a:cubicBezTo>
                <a:cubicBezTo>
                  <a:pt x="4152571" y="925"/>
                  <a:pt x="4671117" y="36098"/>
                  <a:pt x="5020056" y="0"/>
                </a:cubicBezTo>
                <a:cubicBezTo>
                  <a:pt x="5368995" y="-36098"/>
                  <a:pt x="5129234" y="2763"/>
                  <a:pt x="5212080" y="0"/>
                </a:cubicBezTo>
                <a:cubicBezTo>
                  <a:pt x="5294926" y="-2763"/>
                  <a:pt x="5456351" y="-1340"/>
                  <a:pt x="5568696" y="0"/>
                </a:cubicBezTo>
                <a:cubicBezTo>
                  <a:pt x="5681041" y="1340"/>
                  <a:pt x="5957028" y="11791"/>
                  <a:pt x="6089904" y="0"/>
                </a:cubicBezTo>
                <a:cubicBezTo>
                  <a:pt x="6222780" y="-11791"/>
                  <a:pt x="6485557" y="8010"/>
                  <a:pt x="6611112" y="0"/>
                </a:cubicBezTo>
                <a:cubicBezTo>
                  <a:pt x="6736667" y="-8010"/>
                  <a:pt x="7207166" y="34517"/>
                  <a:pt x="7461504" y="0"/>
                </a:cubicBezTo>
                <a:cubicBezTo>
                  <a:pt x="7715842" y="-34517"/>
                  <a:pt x="7997652" y="4727"/>
                  <a:pt x="8476488" y="0"/>
                </a:cubicBezTo>
                <a:cubicBezTo>
                  <a:pt x="8955324" y="-4727"/>
                  <a:pt x="9009263" y="-31226"/>
                  <a:pt x="9326880" y="0"/>
                </a:cubicBezTo>
                <a:cubicBezTo>
                  <a:pt x="9644497" y="31226"/>
                  <a:pt x="9567141" y="-14781"/>
                  <a:pt x="9683496" y="0"/>
                </a:cubicBezTo>
                <a:cubicBezTo>
                  <a:pt x="9799851" y="14781"/>
                  <a:pt x="9804032" y="8468"/>
                  <a:pt x="9875520" y="0"/>
                </a:cubicBezTo>
                <a:cubicBezTo>
                  <a:pt x="9947008" y="-8468"/>
                  <a:pt x="9977677" y="-8510"/>
                  <a:pt x="10067544" y="0"/>
                </a:cubicBezTo>
                <a:cubicBezTo>
                  <a:pt x="10157411" y="8510"/>
                  <a:pt x="10259211" y="-4808"/>
                  <a:pt x="10424160" y="0"/>
                </a:cubicBezTo>
                <a:cubicBezTo>
                  <a:pt x="10589109" y="4808"/>
                  <a:pt x="10698874" y="12995"/>
                  <a:pt x="10945368" y="0"/>
                </a:cubicBezTo>
                <a:cubicBezTo>
                  <a:pt x="11191862" y="-12995"/>
                  <a:pt x="11497620" y="30979"/>
                  <a:pt x="11795760" y="0"/>
                </a:cubicBezTo>
                <a:cubicBezTo>
                  <a:pt x="12093900" y="-30979"/>
                  <a:pt x="12033359" y="17306"/>
                  <a:pt x="12152376" y="0"/>
                </a:cubicBezTo>
                <a:cubicBezTo>
                  <a:pt x="12271393" y="-17306"/>
                  <a:pt x="12698740" y="-6151"/>
                  <a:pt x="12838176" y="0"/>
                </a:cubicBezTo>
                <a:cubicBezTo>
                  <a:pt x="12977612" y="6151"/>
                  <a:pt x="13351157" y="-21667"/>
                  <a:pt x="13853160" y="0"/>
                </a:cubicBezTo>
                <a:cubicBezTo>
                  <a:pt x="14355163" y="21667"/>
                  <a:pt x="14035345" y="-172"/>
                  <a:pt x="14209776" y="0"/>
                </a:cubicBezTo>
                <a:cubicBezTo>
                  <a:pt x="14384207" y="172"/>
                  <a:pt x="14629222" y="-31393"/>
                  <a:pt x="14895576" y="0"/>
                </a:cubicBezTo>
                <a:cubicBezTo>
                  <a:pt x="15161930" y="31393"/>
                  <a:pt x="15418721" y="3319"/>
                  <a:pt x="15581376" y="0"/>
                </a:cubicBezTo>
                <a:cubicBezTo>
                  <a:pt x="15744031" y="-3319"/>
                  <a:pt x="15695632" y="-9543"/>
                  <a:pt x="15773400" y="0"/>
                </a:cubicBezTo>
                <a:cubicBezTo>
                  <a:pt x="15851168" y="9543"/>
                  <a:pt x="16150974" y="-26032"/>
                  <a:pt x="16459200" y="0"/>
                </a:cubicBezTo>
                <a:cubicBezTo>
                  <a:pt x="16459222" y="9322"/>
                  <a:pt x="16459920" y="14106"/>
                  <a:pt x="16459200" y="27432"/>
                </a:cubicBezTo>
                <a:cubicBezTo>
                  <a:pt x="16249330" y="65783"/>
                  <a:pt x="15931504" y="34569"/>
                  <a:pt x="15444216" y="27432"/>
                </a:cubicBezTo>
                <a:cubicBezTo>
                  <a:pt x="14956928" y="20295"/>
                  <a:pt x="15245263" y="43793"/>
                  <a:pt x="15087600" y="27432"/>
                </a:cubicBezTo>
                <a:cubicBezTo>
                  <a:pt x="14929937" y="11071"/>
                  <a:pt x="14595147" y="61679"/>
                  <a:pt x="14401800" y="27432"/>
                </a:cubicBezTo>
                <a:cubicBezTo>
                  <a:pt x="14208453" y="-6815"/>
                  <a:pt x="13937267" y="-2756"/>
                  <a:pt x="13551408" y="27432"/>
                </a:cubicBezTo>
                <a:cubicBezTo>
                  <a:pt x="13165549" y="57620"/>
                  <a:pt x="13244142" y="31152"/>
                  <a:pt x="13030200" y="27432"/>
                </a:cubicBezTo>
                <a:cubicBezTo>
                  <a:pt x="12816258" y="23712"/>
                  <a:pt x="12596900" y="37491"/>
                  <a:pt x="12179808" y="27432"/>
                </a:cubicBezTo>
                <a:cubicBezTo>
                  <a:pt x="11762716" y="17373"/>
                  <a:pt x="11577023" y="27593"/>
                  <a:pt x="11329416" y="27432"/>
                </a:cubicBezTo>
                <a:cubicBezTo>
                  <a:pt x="11081809" y="27271"/>
                  <a:pt x="10723385" y="19623"/>
                  <a:pt x="10479024" y="27432"/>
                </a:cubicBezTo>
                <a:cubicBezTo>
                  <a:pt x="10234663" y="35241"/>
                  <a:pt x="9989517" y="31460"/>
                  <a:pt x="9793224" y="27432"/>
                </a:cubicBezTo>
                <a:cubicBezTo>
                  <a:pt x="9596931" y="23404"/>
                  <a:pt x="9533524" y="22036"/>
                  <a:pt x="9436608" y="27432"/>
                </a:cubicBezTo>
                <a:cubicBezTo>
                  <a:pt x="9339692" y="32828"/>
                  <a:pt x="9173466" y="18472"/>
                  <a:pt x="9079992" y="27432"/>
                </a:cubicBezTo>
                <a:cubicBezTo>
                  <a:pt x="8986518" y="36392"/>
                  <a:pt x="8593794" y="42926"/>
                  <a:pt x="8229600" y="27432"/>
                </a:cubicBezTo>
                <a:cubicBezTo>
                  <a:pt x="7865406" y="11938"/>
                  <a:pt x="7848302" y="3496"/>
                  <a:pt x="7543800" y="27432"/>
                </a:cubicBezTo>
                <a:cubicBezTo>
                  <a:pt x="7239298" y="51368"/>
                  <a:pt x="7267744" y="29308"/>
                  <a:pt x="7187184" y="27432"/>
                </a:cubicBezTo>
                <a:cubicBezTo>
                  <a:pt x="7106624" y="25556"/>
                  <a:pt x="6904393" y="10681"/>
                  <a:pt x="6830568" y="27432"/>
                </a:cubicBezTo>
                <a:cubicBezTo>
                  <a:pt x="6756743" y="44183"/>
                  <a:pt x="6651191" y="39884"/>
                  <a:pt x="6473952" y="27432"/>
                </a:cubicBezTo>
                <a:cubicBezTo>
                  <a:pt x="6296713" y="14980"/>
                  <a:pt x="6119980" y="24308"/>
                  <a:pt x="5788152" y="27432"/>
                </a:cubicBezTo>
                <a:cubicBezTo>
                  <a:pt x="5456324" y="30556"/>
                  <a:pt x="5529306" y="26210"/>
                  <a:pt x="5431536" y="27432"/>
                </a:cubicBezTo>
                <a:cubicBezTo>
                  <a:pt x="5333766" y="28654"/>
                  <a:pt x="5016672" y="6571"/>
                  <a:pt x="4910328" y="27432"/>
                </a:cubicBezTo>
                <a:cubicBezTo>
                  <a:pt x="4803984" y="48293"/>
                  <a:pt x="4553431" y="43362"/>
                  <a:pt x="4389120" y="27432"/>
                </a:cubicBezTo>
                <a:cubicBezTo>
                  <a:pt x="4224809" y="11502"/>
                  <a:pt x="3616062" y="38135"/>
                  <a:pt x="3374136" y="27432"/>
                </a:cubicBezTo>
                <a:cubicBezTo>
                  <a:pt x="3132210" y="16729"/>
                  <a:pt x="3042843" y="45542"/>
                  <a:pt x="2852928" y="27432"/>
                </a:cubicBezTo>
                <a:cubicBezTo>
                  <a:pt x="2663013" y="9322"/>
                  <a:pt x="2455267" y="47011"/>
                  <a:pt x="2331720" y="27432"/>
                </a:cubicBezTo>
                <a:cubicBezTo>
                  <a:pt x="2208173" y="7853"/>
                  <a:pt x="1589346" y="70708"/>
                  <a:pt x="1316736" y="27432"/>
                </a:cubicBezTo>
                <a:cubicBezTo>
                  <a:pt x="1044126" y="-15844"/>
                  <a:pt x="1186720" y="35239"/>
                  <a:pt x="1124712" y="27432"/>
                </a:cubicBezTo>
                <a:cubicBezTo>
                  <a:pt x="1062704" y="19625"/>
                  <a:pt x="503031" y="33212"/>
                  <a:pt x="0" y="27432"/>
                </a:cubicBezTo>
                <a:cubicBezTo>
                  <a:pt x="-1295" y="16310"/>
                  <a:pt x="-432" y="13385"/>
                  <a:pt x="0" y="0"/>
                </a:cubicBezTo>
                <a:close/>
              </a:path>
              <a:path w="16459200" h="27432" stroke="0" extrusionOk="0">
                <a:moveTo>
                  <a:pt x="0" y="0"/>
                </a:moveTo>
                <a:cubicBezTo>
                  <a:pt x="169209" y="4271"/>
                  <a:pt x="248605" y="9913"/>
                  <a:pt x="356616" y="0"/>
                </a:cubicBezTo>
                <a:cubicBezTo>
                  <a:pt x="464627" y="-9913"/>
                  <a:pt x="484749" y="7422"/>
                  <a:pt x="548640" y="0"/>
                </a:cubicBezTo>
                <a:cubicBezTo>
                  <a:pt x="612531" y="-7422"/>
                  <a:pt x="809859" y="-22"/>
                  <a:pt x="905256" y="0"/>
                </a:cubicBezTo>
                <a:cubicBezTo>
                  <a:pt x="1000653" y="22"/>
                  <a:pt x="1309175" y="26161"/>
                  <a:pt x="1591056" y="0"/>
                </a:cubicBezTo>
                <a:cubicBezTo>
                  <a:pt x="1872937" y="-26161"/>
                  <a:pt x="2030413" y="-34546"/>
                  <a:pt x="2441448" y="0"/>
                </a:cubicBezTo>
                <a:cubicBezTo>
                  <a:pt x="2852483" y="34546"/>
                  <a:pt x="3014836" y="32798"/>
                  <a:pt x="3456432" y="0"/>
                </a:cubicBezTo>
                <a:cubicBezTo>
                  <a:pt x="3898028" y="-32798"/>
                  <a:pt x="4190634" y="34192"/>
                  <a:pt x="4471416" y="0"/>
                </a:cubicBezTo>
                <a:cubicBezTo>
                  <a:pt x="4752198" y="-34192"/>
                  <a:pt x="4816290" y="10056"/>
                  <a:pt x="4992624" y="0"/>
                </a:cubicBezTo>
                <a:cubicBezTo>
                  <a:pt x="5168958" y="-10056"/>
                  <a:pt x="5425571" y="37166"/>
                  <a:pt x="5843016" y="0"/>
                </a:cubicBezTo>
                <a:cubicBezTo>
                  <a:pt x="6260461" y="-37166"/>
                  <a:pt x="6243365" y="-11909"/>
                  <a:pt x="6528816" y="0"/>
                </a:cubicBezTo>
                <a:cubicBezTo>
                  <a:pt x="6814267" y="11909"/>
                  <a:pt x="6865850" y="-3059"/>
                  <a:pt x="7050024" y="0"/>
                </a:cubicBezTo>
                <a:cubicBezTo>
                  <a:pt x="7234198" y="3059"/>
                  <a:pt x="7529059" y="-29032"/>
                  <a:pt x="7900416" y="0"/>
                </a:cubicBezTo>
                <a:cubicBezTo>
                  <a:pt x="8271773" y="29032"/>
                  <a:pt x="8040284" y="2293"/>
                  <a:pt x="8092440" y="0"/>
                </a:cubicBezTo>
                <a:cubicBezTo>
                  <a:pt x="8144596" y="-2293"/>
                  <a:pt x="8377772" y="18969"/>
                  <a:pt x="8613648" y="0"/>
                </a:cubicBezTo>
                <a:cubicBezTo>
                  <a:pt x="8849524" y="-18969"/>
                  <a:pt x="9039253" y="20479"/>
                  <a:pt x="9299448" y="0"/>
                </a:cubicBezTo>
                <a:cubicBezTo>
                  <a:pt x="9559643" y="-20479"/>
                  <a:pt x="9864452" y="14915"/>
                  <a:pt x="10149840" y="0"/>
                </a:cubicBezTo>
                <a:cubicBezTo>
                  <a:pt x="10435228" y="-14915"/>
                  <a:pt x="10504375" y="14787"/>
                  <a:pt x="10835640" y="0"/>
                </a:cubicBezTo>
                <a:cubicBezTo>
                  <a:pt x="11166905" y="-14787"/>
                  <a:pt x="11598715" y="31089"/>
                  <a:pt x="11850624" y="0"/>
                </a:cubicBezTo>
                <a:cubicBezTo>
                  <a:pt x="12102533" y="-31089"/>
                  <a:pt x="11992592" y="4447"/>
                  <a:pt x="12042648" y="0"/>
                </a:cubicBezTo>
                <a:cubicBezTo>
                  <a:pt x="12092704" y="-4447"/>
                  <a:pt x="12426578" y="2532"/>
                  <a:pt x="12728448" y="0"/>
                </a:cubicBezTo>
                <a:cubicBezTo>
                  <a:pt x="13030318" y="-2532"/>
                  <a:pt x="12877528" y="-7149"/>
                  <a:pt x="12920472" y="0"/>
                </a:cubicBezTo>
                <a:cubicBezTo>
                  <a:pt x="12963416" y="7149"/>
                  <a:pt x="13485109" y="-36483"/>
                  <a:pt x="13935456" y="0"/>
                </a:cubicBezTo>
                <a:cubicBezTo>
                  <a:pt x="14385803" y="36483"/>
                  <a:pt x="14219125" y="12279"/>
                  <a:pt x="14292072" y="0"/>
                </a:cubicBezTo>
                <a:cubicBezTo>
                  <a:pt x="14365019" y="-12279"/>
                  <a:pt x="14443877" y="8821"/>
                  <a:pt x="14484096" y="0"/>
                </a:cubicBezTo>
                <a:cubicBezTo>
                  <a:pt x="14524315" y="-8821"/>
                  <a:pt x="14905426" y="-30068"/>
                  <a:pt x="15169896" y="0"/>
                </a:cubicBezTo>
                <a:cubicBezTo>
                  <a:pt x="15434366" y="30068"/>
                  <a:pt x="15424434" y="12479"/>
                  <a:pt x="15526512" y="0"/>
                </a:cubicBezTo>
                <a:cubicBezTo>
                  <a:pt x="15628590" y="-12479"/>
                  <a:pt x="16062010" y="-12069"/>
                  <a:pt x="16459200" y="0"/>
                </a:cubicBezTo>
                <a:cubicBezTo>
                  <a:pt x="16459049" y="7706"/>
                  <a:pt x="16460087" y="13931"/>
                  <a:pt x="16459200" y="27432"/>
                </a:cubicBezTo>
                <a:cubicBezTo>
                  <a:pt x="16315339" y="20935"/>
                  <a:pt x="16231909" y="42819"/>
                  <a:pt x="16102584" y="27432"/>
                </a:cubicBezTo>
                <a:cubicBezTo>
                  <a:pt x="15973259" y="12045"/>
                  <a:pt x="15580560" y="51242"/>
                  <a:pt x="15416784" y="27432"/>
                </a:cubicBezTo>
                <a:cubicBezTo>
                  <a:pt x="15253008" y="3622"/>
                  <a:pt x="15181626" y="26334"/>
                  <a:pt x="15060168" y="27432"/>
                </a:cubicBezTo>
                <a:cubicBezTo>
                  <a:pt x="14938710" y="28530"/>
                  <a:pt x="14400846" y="21299"/>
                  <a:pt x="14209776" y="27432"/>
                </a:cubicBezTo>
                <a:cubicBezTo>
                  <a:pt x="14018706" y="33565"/>
                  <a:pt x="13805385" y="48505"/>
                  <a:pt x="13688568" y="27432"/>
                </a:cubicBezTo>
                <a:cubicBezTo>
                  <a:pt x="13571751" y="6359"/>
                  <a:pt x="13472548" y="26552"/>
                  <a:pt x="13331952" y="27432"/>
                </a:cubicBezTo>
                <a:cubicBezTo>
                  <a:pt x="13191356" y="28312"/>
                  <a:pt x="13234055" y="20883"/>
                  <a:pt x="13139928" y="27432"/>
                </a:cubicBezTo>
                <a:cubicBezTo>
                  <a:pt x="13045801" y="33981"/>
                  <a:pt x="12707747" y="18669"/>
                  <a:pt x="12454128" y="27432"/>
                </a:cubicBezTo>
                <a:cubicBezTo>
                  <a:pt x="12200509" y="36195"/>
                  <a:pt x="11974339" y="1821"/>
                  <a:pt x="11603736" y="27432"/>
                </a:cubicBezTo>
                <a:cubicBezTo>
                  <a:pt x="11233133" y="53043"/>
                  <a:pt x="11202281" y="15642"/>
                  <a:pt x="10917936" y="27432"/>
                </a:cubicBezTo>
                <a:cubicBezTo>
                  <a:pt x="10633591" y="39222"/>
                  <a:pt x="10351188" y="-7651"/>
                  <a:pt x="9902952" y="27432"/>
                </a:cubicBezTo>
                <a:cubicBezTo>
                  <a:pt x="9454716" y="62515"/>
                  <a:pt x="9540812" y="35851"/>
                  <a:pt x="9381744" y="27432"/>
                </a:cubicBezTo>
                <a:cubicBezTo>
                  <a:pt x="9222676" y="19013"/>
                  <a:pt x="9279274" y="24639"/>
                  <a:pt x="9189720" y="27432"/>
                </a:cubicBezTo>
                <a:cubicBezTo>
                  <a:pt x="9100166" y="30225"/>
                  <a:pt x="9040114" y="24993"/>
                  <a:pt x="8997696" y="27432"/>
                </a:cubicBezTo>
                <a:cubicBezTo>
                  <a:pt x="8955278" y="29871"/>
                  <a:pt x="8568270" y="-9750"/>
                  <a:pt x="8147304" y="27432"/>
                </a:cubicBezTo>
                <a:cubicBezTo>
                  <a:pt x="7726338" y="64614"/>
                  <a:pt x="7756575" y="58097"/>
                  <a:pt x="7461504" y="27432"/>
                </a:cubicBezTo>
                <a:cubicBezTo>
                  <a:pt x="7166433" y="-3233"/>
                  <a:pt x="6691777" y="23003"/>
                  <a:pt x="6446520" y="27432"/>
                </a:cubicBezTo>
                <a:cubicBezTo>
                  <a:pt x="6201263" y="31861"/>
                  <a:pt x="6055564" y="5822"/>
                  <a:pt x="5760720" y="27432"/>
                </a:cubicBezTo>
                <a:cubicBezTo>
                  <a:pt x="5465876" y="49042"/>
                  <a:pt x="5182562" y="-15037"/>
                  <a:pt x="4910328" y="27432"/>
                </a:cubicBezTo>
                <a:cubicBezTo>
                  <a:pt x="4638094" y="69901"/>
                  <a:pt x="4524349" y="1902"/>
                  <a:pt x="4224528" y="27432"/>
                </a:cubicBezTo>
                <a:cubicBezTo>
                  <a:pt x="3924707" y="52962"/>
                  <a:pt x="3780041" y="5974"/>
                  <a:pt x="3538728" y="27432"/>
                </a:cubicBezTo>
                <a:cubicBezTo>
                  <a:pt x="3297415" y="48890"/>
                  <a:pt x="3195183" y="15951"/>
                  <a:pt x="3017520" y="27432"/>
                </a:cubicBezTo>
                <a:cubicBezTo>
                  <a:pt x="2839857" y="38913"/>
                  <a:pt x="2369331" y="20768"/>
                  <a:pt x="2167128" y="27432"/>
                </a:cubicBezTo>
                <a:cubicBezTo>
                  <a:pt x="1964925" y="34096"/>
                  <a:pt x="1784521" y="20363"/>
                  <a:pt x="1481328" y="27432"/>
                </a:cubicBezTo>
                <a:cubicBezTo>
                  <a:pt x="1178135" y="34501"/>
                  <a:pt x="971590" y="55923"/>
                  <a:pt x="630936" y="27432"/>
                </a:cubicBezTo>
                <a:cubicBezTo>
                  <a:pt x="290282" y="-1059"/>
                  <a:pt x="133182" y="8818"/>
                  <a:pt x="0" y="27432"/>
                </a:cubicBezTo>
                <a:cubicBezTo>
                  <a:pt x="-1246" y="21545"/>
                  <a:pt x="-1312" y="12780"/>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Marcador de texto 2">
            <a:extLst>
              <a:ext uri="{FF2B5EF4-FFF2-40B4-BE49-F238E27FC236}">
                <a16:creationId xmlns:a16="http://schemas.microsoft.com/office/drawing/2014/main" id="{ECDAD487-A38D-DF10-EA84-64C54B731214}"/>
              </a:ext>
            </a:extLst>
          </p:cNvPr>
          <p:cNvSpPr>
            <a:spLocks noGrp="1"/>
          </p:cNvSpPr>
          <p:nvPr>
            <p:ph type="body" idx="1"/>
          </p:nvPr>
        </p:nvSpPr>
        <p:spPr>
          <a:xfrm>
            <a:off x="2133600" y="5510212"/>
            <a:ext cx="15011400" cy="4876800"/>
          </a:xfrm>
        </p:spPr>
        <p:txBody>
          <a:bodyPr anchor="t">
            <a:normAutofit/>
          </a:bodyPr>
          <a:lstStyle/>
          <a:p>
            <a:pPr>
              <a:lnSpc>
                <a:spcPct val="90000"/>
              </a:lnSpc>
              <a:spcAft>
                <a:spcPts val="600"/>
              </a:spcAft>
            </a:pPr>
            <a:r>
              <a:rPr lang="es-EC" sz="3300" b="0" dirty="0"/>
              <a:t>La ruta de búsqueda define el orden en que PostgreSQL busca objetos cuando no se especifica explícitamente el esquema. Para el </a:t>
            </a:r>
            <a:r>
              <a:rPr lang="es-EC" sz="3300" b="0" dirty="0" err="1"/>
              <a:t>usuario_final</a:t>
            </a:r>
            <a:r>
              <a:rPr lang="es-EC" sz="3300" b="0" dirty="0"/>
              <a:t>, por ejemplo, está configurada para buscar primero en el esquema público.  Esto permite que las consultas puedan omitir el nombre del esquema (</a:t>
            </a:r>
            <a:r>
              <a:rPr lang="es-EC" sz="3300" b="0" dirty="0" err="1"/>
              <a:t>ej</a:t>
            </a:r>
            <a:r>
              <a:rPr lang="es-EC" sz="3300" b="0" dirty="0"/>
              <a:t>: "SELECT * FROM productos" en lugar de "SELECT * FROM </a:t>
            </a:r>
            <a:r>
              <a:rPr lang="es-EC" sz="3300" b="0" dirty="0" err="1"/>
              <a:t>publico.productos</a:t>
            </a:r>
            <a:r>
              <a:rPr lang="es-EC" sz="3300" b="0" dirty="0"/>
              <a:t>"), mejorando la usabilidad. Además, al controlar esta ruta, se asegura que los usuarios accedan prioritariamente a los esquemas designados para su rol, reduciendo riesgos de acceso accidental a datos sensibles.</a:t>
            </a:r>
          </a:p>
          <a:p>
            <a:pPr>
              <a:lnSpc>
                <a:spcPct val="90000"/>
              </a:lnSpc>
              <a:spcAft>
                <a:spcPts val="600"/>
              </a:spcAft>
            </a:pPr>
            <a:endParaRPr lang="es-EC" sz="3300" dirty="0"/>
          </a:p>
        </p:txBody>
      </p:sp>
      <p:pic>
        <p:nvPicPr>
          <p:cNvPr id="5" name="Imagen 4">
            <a:extLst>
              <a:ext uri="{FF2B5EF4-FFF2-40B4-BE49-F238E27FC236}">
                <a16:creationId xmlns:a16="http://schemas.microsoft.com/office/drawing/2014/main" id="{EEC111F7-C4BF-A3E1-2B6F-D28C9F10CCB0}"/>
              </a:ext>
            </a:extLst>
          </p:cNvPr>
          <p:cNvPicPr>
            <a:picLocks noChangeAspect="1"/>
          </p:cNvPicPr>
          <p:nvPr/>
        </p:nvPicPr>
        <p:blipFill>
          <a:blip r:embed="rId2"/>
          <a:stretch>
            <a:fillRect/>
          </a:stretch>
        </p:blipFill>
        <p:spPr>
          <a:xfrm>
            <a:off x="2971799" y="3172826"/>
            <a:ext cx="13014661" cy="1728725"/>
          </a:xfrm>
          <a:prstGeom prst="rect">
            <a:avLst/>
          </a:prstGeom>
        </p:spPr>
      </p:pic>
    </p:spTree>
    <p:extLst>
      <p:ext uri="{BB962C8B-B14F-4D97-AF65-F5344CB8AC3E}">
        <p14:creationId xmlns:p14="http://schemas.microsoft.com/office/powerpoint/2010/main" val="1973483615"/>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C59AB4C8-9178-4F7A-8404-6890510B59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object 4"/>
          <p:cNvSpPr txBox="1">
            <a:spLocks noGrp="1"/>
          </p:cNvSpPr>
          <p:nvPr>
            <p:ph type="title"/>
          </p:nvPr>
        </p:nvSpPr>
        <p:spPr>
          <a:xfrm>
            <a:off x="958321" y="685801"/>
            <a:ext cx="16364460" cy="2748981"/>
          </a:xfrm>
          <a:prstGeom prst="rect">
            <a:avLst/>
          </a:prstGeom>
        </p:spPr>
        <p:txBody>
          <a:bodyPr vert="horz" lIns="91440" tIns="45720" rIns="91440" bIns="45720" rtlCol="0" anchor="b">
            <a:normAutofit/>
          </a:bodyPr>
          <a:lstStyle/>
          <a:p>
            <a:pPr marL="12700" marR="5080" algn="ctr" rtl="0">
              <a:lnSpc>
                <a:spcPct val="90000"/>
              </a:lnSpc>
              <a:spcBef>
                <a:spcPct val="0"/>
              </a:spcBef>
            </a:pPr>
            <a:r>
              <a:rPr lang="en-US" sz="9200" kern="1200">
                <a:solidFill>
                  <a:schemeClr val="tx1"/>
                </a:solidFill>
                <a:latin typeface="+mj-lt"/>
                <a:ea typeface="+mj-ea"/>
                <a:cs typeface="+mj-cs"/>
              </a:rPr>
              <a:t>Uso de pgcrypto para cifrado de contraseñas </a:t>
            </a:r>
            <a:endParaRPr lang="en-US" sz="9200" kern="1200" spc="-10">
              <a:solidFill>
                <a:schemeClr val="tx1"/>
              </a:solidFill>
              <a:latin typeface="+mj-lt"/>
              <a:ea typeface="+mj-ea"/>
              <a:cs typeface="+mj-cs"/>
            </a:endParaRPr>
          </a:p>
        </p:txBody>
      </p:sp>
      <p:sp>
        <p:nvSpPr>
          <p:cNvPr id="13" name="sketch line">
            <a:extLst>
              <a:ext uri="{FF2B5EF4-FFF2-40B4-BE49-F238E27FC236}">
                <a16:creationId xmlns:a16="http://schemas.microsoft.com/office/drawing/2014/main" id="{4CFDFB37-4BC7-42C6-915D-A6609139B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11553" y="3515868"/>
            <a:ext cx="6858000" cy="27432"/>
          </a:xfrm>
          <a:custGeom>
            <a:avLst/>
            <a:gdLst>
              <a:gd name="connsiteX0" fmla="*/ 0 w 6858000"/>
              <a:gd name="connsiteY0" fmla="*/ 0 h 27432"/>
              <a:gd name="connsiteX1" fmla="*/ 685800 w 6858000"/>
              <a:gd name="connsiteY1" fmla="*/ 0 h 27432"/>
              <a:gd name="connsiteX2" fmla="*/ 1440180 w 6858000"/>
              <a:gd name="connsiteY2" fmla="*/ 0 h 27432"/>
              <a:gd name="connsiteX3" fmla="*/ 2057400 w 6858000"/>
              <a:gd name="connsiteY3" fmla="*/ 0 h 27432"/>
              <a:gd name="connsiteX4" fmla="*/ 2606040 w 6858000"/>
              <a:gd name="connsiteY4" fmla="*/ 0 h 27432"/>
              <a:gd name="connsiteX5" fmla="*/ 3154680 w 6858000"/>
              <a:gd name="connsiteY5" fmla="*/ 0 h 27432"/>
              <a:gd name="connsiteX6" fmla="*/ 3634740 w 6858000"/>
              <a:gd name="connsiteY6" fmla="*/ 0 h 27432"/>
              <a:gd name="connsiteX7" fmla="*/ 4457700 w 6858000"/>
              <a:gd name="connsiteY7" fmla="*/ 0 h 27432"/>
              <a:gd name="connsiteX8" fmla="*/ 5280660 w 6858000"/>
              <a:gd name="connsiteY8" fmla="*/ 0 h 27432"/>
              <a:gd name="connsiteX9" fmla="*/ 6103620 w 6858000"/>
              <a:gd name="connsiteY9" fmla="*/ 0 h 27432"/>
              <a:gd name="connsiteX10" fmla="*/ 6858000 w 6858000"/>
              <a:gd name="connsiteY10" fmla="*/ 0 h 27432"/>
              <a:gd name="connsiteX11" fmla="*/ 6858000 w 6858000"/>
              <a:gd name="connsiteY11" fmla="*/ 27432 h 27432"/>
              <a:gd name="connsiteX12" fmla="*/ 6172200 w 6858000"/>
              <a:gd name="connsiteY12" fmla="*/ 27432 h 27432"/>
              <a:gd name="connsiteX13" fmla="*/ 5417820 w 6858000"/>
              <a:gd name="connsiteY13" fmla="*/ 27432 h 27432"/>
              <a:gd name="connsiteX14" fmla="*/ 4937760 w 6858000"/>
              <a:gd name="connsiteY14" fmla="*/ 27432 h 27432"/>
              <a:gd name="connsiteX15" fmla="*/ 4457700 w 6858000"/>
              <a:gd name="connsiteY15" fmla="*/ 27432 h 27432"/>
              <a:gd name="connsiteX16" fmla="*/ 3977640 w 6858000"/>
              <a:gd name="connsiteY16" fmla="*/ 27432 h 27432"/>
              <a:gd name="connsiteX17" fmla="*/ 3429000 w 6858000"/>
              <a:gd name="connsiteY17" fmla="*/ 27432 h 27432"/>
              <a:gd name="connsiteX18" fmla="*/ 2880360 w 6858000"/>
              <a:gd name="connsiteY18" fmla="*/ 27432 h 27432"/>
              <a:gd name="connsiteX19" fmla="*/ 2331720 w 6858000"/>
              <a:gd name="connsiteY19" fmla="*/ 27432 h 27432"/>
              <a:gd name="connsiteX20" fmla="*/ 1783080 w 6858000"/>
              <a:gd name="connsiteY20" fmla="*/ 27432 h 27432"/>
              <a:gd name="connsiteX21" fmla="*/ 1234440 w 6858000"/>
              <a:gd name="connsiteY21" fmla="*/ 27432 h 27432"/>
              <a:gd name="connsiteX22" fmla="*/ 0 w 6858000"/>
              <a:gd name="connsiteY22" fmla="*/ 27432 h 27432"/>
              <a:gd name="connsiteX23" fmla="*/ 0 w 6858000"/>
              <a:gd name="connsiteY23"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858000" h="27432" fill="none" extrusionOk="0">
                <a:moveTo>
                  <a:pt x="0" y="0"/>
                </a:moveTo>
                <a:cubicBezTo>
                  <a:pt x="215590" y="-30068"/>
                  <a:pt x="451130" y="3342"/>
                  <a:pt x="685800" y="0"/>
                </a:cubicBezTo>
                <a:cubicBezTo>
                  <a:pt x="920470" y="-3342"/>
                  <a:pt x="1074689" y="-1124"/>
                  <a:pt x="1440180" y="0"/>
                </a:cubicBezTo>
                <a:cubicBezTo>
                  <a:pt x="1805671" y="1124"/>
                  <a:pt x="1804503" y="24385"/>
                  <a:pt x="2057400" y="0"/>
                </a:cubicBezTo>
                <a:cubicBezTo>
                  <a:pt x="2310297" y="-24385"/>
                  <a:pt x="2441267" y="14201"/>
                  <a:pt x="2606040" y="0"/>
                </a:cubicBezTo>
                <a:cubicBezTo>
                  <a:pt x="2770813" y="-14201"/>
                  <a:pt x="3030077" y="-8591"/>
                  <a:pt x="3154680" y="0"/>
                </a:cubicBezTo>
                <a:cubicBezTo>
                  <a:pt x="3279283" y="8591"/>
                  <a:pt x="3408730" y="2964"/>
                  <a:pt x="3634740" y="0"/>
                </a:cubicBezTo>
                <a:cubicBezTo>
                  <a:pt x="3860750" y="-2964"/>
                  <a:pt x="4113360" y="31645"/>
                  <a:pt x="4457700" y="0"/>
                </a:cubicBezTo>
                <a:cubicBezTo>
                  <a:pt x="4802040" y="-31645"/>
                  <a:pt x="4891056" y="-34232"/>
                  <a:pt x="5280660" y="0"/>
                </a:cubicBezTo>
                <a:cubicBezTo>
                  <a:pt x="5670264" y="34232"/>
                  <a:pt x="5850574" y="-30118"/>
                  <a:pt x="6103620" y="0"/>
                </a:cubicBezTo>
                <a:cubicBezTo>
                  <a:pt x="6356666" y="30118"/>
                  <a:pt x="6500548" y="26566"/>
                  <a:pt x="6858000" y="0"/>
                </a:cubicBezTo>
                <a:cubicBezTo>
                  <a:pt x="6858934" y="12270"/>
                  <a:pt x="6856937" y="20068"/>
                  <a:pt x="6858000" y="27432"/>
                </a:cubicBezTo>
                <a:cubicBezTo>
                  <a:pt x="6631559" y="18669"/>
                  <a:pt x="6328621" y="9880"/>
                  <a:pt x="6172200" y="27432"/>
                </a:cubicBezTo>
                <a:cubicBezTo>
                  <a:pt x="6015779" y="44984"/>
                  <a:pt x="5587593" y="50957"/>
                  <a:pt x="5417820" y="27432"/>
                </a:cubicBezTo>
                <a:cubicBezTo>
                  <a:pt x="5248047" y="3907"/>
                  <a:pt x="5064249" y="35470"/>
                  <a:pt x="4937760" y="27432"/>
                </a:cubicBezTo>
                <a:cubicBezTo>
                  <a:pt x="4811271" y="19394"/>
                  <a:pt x="4608241" y="38748"/>
                  <a:pt x="4457700" y="27432"/>
                </a:cubicBezTo>
                <a:cubicBezTo>
                  <a:pt x="4307159" y="16116"/>
                  <a:pt x="4159191" y="16480"/>
                  <a:pt x="3977640" y="27432"/>
                </a:cubicBezTo>
                <a:cubicBezTo>
                  <a:pt x="3796089" y="38384"/>
                  <a:pt x="3667146" y="13299"/>
                  <a:pt x="3429000" y="27432"/>
                </a:cubicBezTo>
                <a:cubicBezTo>
                  <a:pt x="3190854" y="41565"/>
                  <a:pt x="3107099" y="22812"/>
                  <a:pt x="2880360" y="27432"/>
                </a:cubicBezTo>
                <a:cubicBezTo>
                  <a:pt x="2653621" y="32052"/>
                  <a:pt x="2590509" y="47999"/>
                  <a:pt x="2331720" y="27432"/>
                </a:cubicBezTo>
                <a:cubicBezTo>
                  <a:pt x="2072931" y="6865"/>
                  <a:pt x="1918868" y="13213"/>
                  <a:pt x="1783080" y="27432"/>
                </a:cubicBezTo>
                <a:cubicBezTo>
                  <a:pt x="1647292" y="41651"/>
                  <a:pt x="1435571" y="28957"/>
                  <a:pt x="1234440" y="27432"/>
                </a:cubicBezTo>
                <a:cubicBezTo>
                  <a:pt x="1033309" y="25907"/>
                  <a:pt x="360779" y="-20159"/>
                  <a:pt x="0" y="27432"/>
                </a:cubicBezTo>
                <a:cubicBezTo>
                  <a:pt x="-1194" y="21937"/>
                  <a:pt x="1202" y="7917"/>
                  <a:pt x="0" y="0"/>
                </a:cubicBezTo>
                <a:close/>
              </a:path>
              <a:path w="6858000" h="27432" stroke="0" extrusionOk="0">
                <a:moveTo>
                  <a:pt x="0" y="0"/>
                </a:moveTo>
                <a:cubicBezTo>
                  <a:pt x="199753" y="11129"/>
                  <a:pt x="427543" y="-24377"/>
                  <a:pt x="548640" y="0"/>
                </a:cubicBezTo>
                <a:cubicBezTo>
                  <a:pt x="669737" y="24377"/>
                  <a:pt x="858975" y="-6980"/>
                  <a:pt x="1028700" y="0"/>
                </a:cubicBezTo>
                <a:cubicBezTo>
                  <a:pt x="1198425" y="6980"/>
                  <a:pt x="1339223" y="9579"/>
                  <a:pt x="1577340" y="0"/>
                </a:cubicBezTo>
                <a:cubicBezTo>
                  <a:pt x="1815457" y="-9579"/>
                  <a:pt x="1981259" y="26161"/>
                  <a:pt x="2263140" y="0"/>
                </a:cubicBezTo>
                <a:cubicBezTo>
                  <a:pt x="2545021" y="-26161"/>
                  <a:pt x="2797354" y="3173"/>
                  <a:pt x="3017520" y="0"/>
                </a:cubicBezTo>
                <a:cubicBezTo>
                  <a:pt x="3237686" y="-3173"/>
                  <a:pt x="3502108" y="34170"/>
                  <a:pt x="3840480" y="0"/>
                </a:cubicBezTo>
                <a:cubicBezTo>
                  <a:pt x="4178852" y="-34170"/>
                  <a:pt x="4330073" y="24591"/>
                  <a:pt x="4663440" y="0"/>
                </a:cubicBezTo>
                <a:cubicBezTo>
                  <a:pt x="4996807" y="-24591"/>
                  <a:pt x="5064374" y="-9832"/>
                  <a:pt x="5280660" y="0"/>
                </a:cubicBezTo>
                <a:cubicBezTo>
                  <a:pt x="5496946" y="9832"/>
                  <a:pt x="5660598" y="-22499"/>
                  <a:pt x="6035040" y="0"/>
                </a:cubicBezTo>
                <a:cubicBezTo>
                  <a:pt x="6409482" y="22499"/>
                  <a:pt x="6465852" y="8665"/>
                  <a:pt x="6858000" y="0"/>
                </a:cubicBezTo>
                <a:cubicBezTo>
                  <a:pt x="6858316" y="13405"/>
                  <a:pt x="6858486" y="14360"/>
                  <a:pt x="6858000" y="27432"/>
                </a:cubicBezTo>
                <a:cubicBezTo>
                  <a:pt x="6561421" y="57414"/>
                  <a:pt x="6483029" y="41776"/>
                  <a:pt x="6172200" y="27432"/>
                </a:cubicBezTo>
                <a:cubicBezTo>
                  <a:pt x="5861371" y="13088"/>
                  <a:pt x="5665550" y="52650"/>
                  <a:pt x="5417820" y="27432"/>
                </a:cubicBezTo>
                <a:cubicBezTo>
                  <a:pt x="5170090" y="2214"/>
                  <a:pt x="4952853" y="56369"/>
                  <a:pt x="4800600" y="27432"/>
                </a:cubicBezTo>
                <a:cubicBezTo>
                  <a:pt x="4648347" y="-1505"/>
                  <a:pt x="4376162" y="9762"/>
                  <a:pt x="4183380" y="27432"/>
                </a:cubicBezTo>
                <a:cubicBezTo>
                  <a:pt x="3990598" y="45102"/>
                  <a:pt x="3680061" y="65071"/>
                  <a:pt x="3360420" y="27432"/>
                </a:cubicBezTo>
                <a:cubicBezTo>
                  <a:pt x="3040779" y="-10207"/>
                  <a:pt x="3085116" y="25176"/>
                  <a:pt x="2811780" y="27432"/>
                </a:cubicBezTo>
                <a:cubicBezTo>
                  <a:pt x="2538444" y="29688"/>
                  <a:pt x="2242657" y="48552"/>
                  <a:pt x="2057400" y="27432"/>
                </a:cubicBezTo>
                <a:cubicBezTo>
                  <a:pt x="1872143" y="6312"/>
                  <a:pt x="1686102" y="29937"/>
                  <a:pt x="1577340" y="27432"/>
                </a:cubicBezTo>
                <a:cubicBezTo>
                  <a:pt x="1468578" y="24927"/>
                  <a:pt x="1195030" y="38035"/>
                  <a:pt x="891540" y="27432"/>
                </a:cubicBezTo>
                <a:cubicBezTo>
                  <a:pt x="588050" y="16829"/>
                  <a:pt x="299230" y="-3970"/>
                  <a:pt x="0" y="27432"/>
                </a:cubicBezTo>
                <a:cubicBezTo>
                  <a:pt x="-116" y="21844"/>
                  <a:pt x="591" y="653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Imagen 5">
            <a:extLst>
              <a:ext uri="{FF2B5EF4-FFF2-40B4-BE49-F238E27FC236}">
                <a16:creationId xmlns:a16="http://schemas.microsoft.com/office/drawing/2014/main" id="{D1D9AEE6-396D-DFEB-B040-383496C53E8D}"/>
              </a:ext>
            </a:extLst>
          </p:cNvPr>
          <p:cNvPicPr>
            <a:picLocks noChangeAspect="1"/>
          </p:cNvPicPr>
          <p:nvPr/>
        </p:nvPicPr>
        <p:blipFill>
          <a:blip r:embed="rId2"/>
          <a:stretch>
            <a:fillRect/>
          </a:stretch>
        </p:blipFill>
        <p:spPr>
          <a:xfrm>
            <a:off x="480060" y="4956306"/>
            <a:ext cx="17323308" cy="4114284"/>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CED4D40-4B67-4331-AC48-79B82B4A47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9F47B634-8838-01FF-C817-3F4B31303BAE}"/>
              </a:ext>
            </a:extLst>
          </p:cNvPr>
          <p:cNvSpPr>
            <a:spLocks noGrp="1"/>
          </p:cNvSpPr>
          <p:nvPr>
            <p:ph type="title"/>
          </p:nvPr>
        </p:nvSpPr>
        <p:spPr>
          <a:xfrm>
            <a:off x="958321" y="626364"/>
            <a:ext cx="16364460" cy="1874091"/>
          </a:xfrm>
        </p:spPr>
        <p:txBody>
          <a:bodyPr vert="horz" lIns="91440" tIns="45720" rIns="91440" bIns="45720" rtlCol="0" anchor="ctr">
            <a:normAutofit/>
          </a:bodyPr>
          <a:lstStyle/>
          <a:p>
            <a:pPr algn="ctr" rtl="0">
              <a:lnSpc>
                <a:spcPct val="90000"/>
              </a:lnSpc>
              <a:spcBef>
                <a:spcPct val="0"/>
              </a:spcBef>
            </a:pPr>
            <a:r>
              <a:rPr lang="en-US" sz="9900" kern="1200">
                <a:solidFill>
                  <a:schemeClr val="tx1"/>
                </a:solidFill>
                <a:latin typeface="+mj-lt"/>
                <a:ea typeface="+mj-ea"/>
                <a:cs typeface="+mj-cs"/>
              </a:rPr>
              <a:t>Paso #2</a:t>
            </a:r>
          </a:p>
        </p:txBody>
      </p:sp>
      <p:sp>
        <p:nvSpPr>
          <p:cNvPr id="12" name="sketch line">
            <a:extLst>
              <a:ext uri="{FF2B5EF4-FFF2-40B4-BE49-F238E27FC236}">
                <a16:creationId xmlns:a16="http://schemas.microsoft.com/office/drawing/2014/main" id="{670CEDEF-4F34-412E-84EE-329C1E93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11553" y="2600181"/>
            <a:ext cx="6858000" cy="27432"/>
          </a:xfrm>
          <a:custGeom>
            <a:avLst/>
            <a:gdLst>
              <a:gd name="connsiteX0" fmla="*/ 0 w 6858000"/>
              <a:gd name="connsiteY0" fmla="*/ 0 h 27432"/>
              <a:gd name="connsiteX1" fmla="*/ 685800 w 6858000"/>
              <a:gd name="connsiteY1" fmla="*/ 0 h 27432"/>
              <a:gd name="connsiteX2" fmla="*/ 1440180 w 6858000"/>
              <a:gd name="connsiteY2" fmla="*/ 0 h 27432"/>
              <a:gd name="connsiteX3" fmla="*/ 2057400 w 6858000"/>
              <a:gd name="connsiteY3" fmla="*/ 0 h 27432"/>
              <a:gd name="connsiteX4" fmla="*/ 2606040 w 6858000"/>
              <a:gd name="connsiteY4" fmla="*/ 0 h 27432"/>
              <a:gd name="connsiteX5" fmla="*/ 3154680 w 6858000"/>
              <a:gd name="connsiteY5" fmla="*/ 0 h 27432"/>
              <a:gd name="connsiteX6" fmla="*/ 3634740 w 6858000"/>
              <a:gd name="connsiteY6" fmla="*/ 0 h 27432"/>
              <a:gd name="connsiteX7" fmla="*/ 4457700 w 6858000"/>
              <a:gd name="connsiteY7" fmla="*/ 0 h 27432"/>
              <a:gd name="connsiteX8" fmla="*/ 5280660 w 6858000"/>
              <a:gd name="connsiteY8" fmla="*/ 0 h 27432"/>
              <a:gd name="connsiteX9" fmla="*/ 6103620 w 6858000"/>
              <a:gd name="connsiteY9" fmla="*/ 0 h 27432"/>
              <a:gd name="connsiteX10" fmla="*/ 6858000 w 6858000"/>
              <a:gd name="connsiteY10" fmla="*/ 0 h 27432"/>
              <a:gd name="connsiteX11" fmla="*/ 6858000 w 6858000"/>
              <a:gd name="connsiteY11" fmla="*/ 27432 h 27432"/>
              <a:gd name="connsiteX12" fmla="*/ 6172200 w 6858000"/>
              <a:gd name="connsiteY12" fmla="*/ 27432 h 27432"/>
              <a:gd name="connsiteX13" fmla="*/ 5417820 w 6858000"/>
              <a:gd name="connsiteY13" fmla="*/ 27432 h 27432"/>
              <a:gd name="connsiteX14" fmla="*/ 4937760 w 6858000"/>
              <a:gd name="connsiteY14" fmla="*/ 27432 h 27432"/>
              <a:gd name="connsiteX15" fmla="*/ 4457700 w 6858000"/>
              <a:gd name="connsiteY15" fmla="*/ 27432 h 27432"/>
              <a:gd name="connsiteX16" fmla="*/ 3977640 w 6858000"/>
              <a:gd name="connsiteY16" fmla="*/ 27432 h 27432"/>
              <a:gd name="connsiteX17" fmla="*/ 3429000 w 6858000"/>
              <a:gd name="connsiteY17" fmla="*/ 27432 h 27432"/>
              <a:gd name="connsiteX18" fmla="*/ 2880360 w 6858000"/>
              <a:gd name="connsiteY18" fmla="*/ 27432 h 27432"/>
              <a:gd name="connsiteX19" fmla="*/ 2331720 w 6858000"/>
              <a:gd name="connsiteY19" fmla="*/ 27432 h 27432"/>
              <a:gd name="connsiteX20" fmla="*/ 1783080 w 6858000"/>
              <a:gd name="connsiteY20" fmla="*/ 27432 h 27432"/>
              <a:gd name="connsiteX21" fmla="*/ 1234440 w 6858000"/>
              <a:gd name="connsiteY21" fmla="*/ 27432 h 27432"/>
              <a:gd name="connsiteX22" fmla="*/ 0 w 6858000"/>
              <a:gd name="connsiteY22" fmla="*/ 27432 h 27432"/>
              <a:gd name="connsiteX23" fmla="*/ 0 w 6858000"/>
              <a:gd name="connsiteY23"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858000" h="27432" fill="none" extrusionOk="0">
                <a:moveTo>
                  <a:pt x="0" y="0"/>
                </a:moveTo>
                <a:cubicBezTo>
                  <a:pt x="215590" y="-30068"/>
                  <a:pt x="451130" y="3342"/>
                  <a:pt x="685800" y="0"/>
                </a:cubicBezTo>
                <a:cubicBezTo>
                  <a:pt x="920470" y="-3342"/>
                  <a:pt x="1074689" y="-1124"/>
                  <a:pt x="1440180" y="0"/>
                </a:cubicBezTo>
                <a:cubicBezTo>
                  <a:pt x="1805671" y="1124"/>
                  <a:pt x="1804503" y="24385"/>
                  <a:pt x="2057400" y="0"/>
                </a:cubicBezTo>
                <a:cubicBezTo>
                  <a:pt x="2310297" y="-24385"/>
                  <a:pt x="2441267" y="14201"/>
                  <a:pt x="2606040" y="0"/>
                </a:cubicBezTo>
                <a:cubicBezTo>
                  <a:pt x="2770813" y="-14201"/>
                  <a:pt x="3030077" y="-8591"/>
                  <a:pt x="3154680" y="0"/>
                </a:cubicBezTo>
                <a:cubicBezTo>
                  <a:pt x="3279283" y="8591"/>
                  <a:pt x="3408730" y="2964"/>
                  <a:pt x="3634740" y="0"/>
                </a:cubicBezTo>
                <a:cubicBezTo>
                  <a:pt x="3860750" y="-2964"/>
                  <a:pt x="4113360" y="31645"/>
                  <a:pt x="4457700" y="0"/>
                </a:cubicBezTo>
                <a:cubicBezTo>
                  <a:pt x="4802040" y="-31645"/>
                  <a:pt x="4891056" y="-34232"/>
                  <a:pt x="5280660" y="0"/>
                </a:cubicBezTo>
                <a:cubicBezTo>
                  <a:pt x="5670264" y="34232"/>
                  <a:pt x="5850574" y="-30118"/>
                  <a:pt x="6103620" y="0"/>
                </a:cubicBezTo>
                <a:cubicBezTo>
                  <a:pt x="6356666" y="30118"/>
                  <a:pt x="6500548" y="26566"/>
                  <a:pt x="6858000" y="0"/>
                </a:cubicBezTo>
                <a:cubicBezTo>
                  <a:pt x="6858934" y="12270"/>
                  <a:pt x="6856937" y="20068"/>
                  <a:pt x="6858000" y="27432"/>
                </a:cubicBezTo>
                <a:cubicBezTo>
                  <a:pt x="6631559" y="18669"/>
                  <a:pt x="6328621" y="9880"/>
                  <a:pt x="6172200" y="27432"/>
                </a:cubicBezTo>
                <a:cubicBezTo>
                  <a:pt x="6015779" y="44984"/>
                  <a:pt x="5587593" y="50957"/>
                  <a:pt x="5417820" y="27432"/>
                </a:cubicBezTo>
                <a:cubicBezTo>
                  <a:pt x="5248047" y="3907"/>
                  <a:pt x="5064249" y="35470"/>
                  <a:pt x="4937760" y="27432"/>
                </a:cubicBezTo>
                <a:cubicBezTo>
                  <a:pt x="4811271" y="19394"/>
                  <a:pt x="4608241" y="38748"/>
                  <a:pt x="4457700" y="27432"/>
                </a:cubicBezTo>
                <a:cubicBezTo>
                  <a:pt x="4307159" y="16116"/>
                  <a:pt x="4159191" y="16480"/>
                  <a:pt x="3977640" y="27432"/>
                </a:cubicBezTo>
                <a:cubicBezTo>
                  <a:pt x="3796089" y="38384"/>
                  <a:pt x="3667146" y="13299"/>
                  <a:pt x="3429000" y="27432"/>
                </a:cubicBezTo>
                <a:cubicBezTo>
                  <a:pt x="3190854" y="41565"/>
                  <a:pt x="3107099" y="22812"/>
                  <a:pt x="2880360" y="27432"/>
                </a:cubicBezTo>
                <a:cubicBezTo>
                  <a:pt x="2653621" y="32052"/>
                  <a:pt x="2590509" y="47999"/>
                  <a:pt x="2331720" y="27432"/>
                </a:cubicBezTo>
                <a:cubicBezTo>
                  <a:pt x="2072931" y="6865"/>
                  <a:pt x="1918868" y="13213"/>
                  <a:pt x="1783080" y="27432"/>
                </a:cubicBezTo>
                <a:cubicBezTo>
                  <a:pt x="1647292" y="41651"/>
                  <a:pt x="1435571" y="28957"/>
                  <a:pt x="1234440" y="27432"/>
                </a:cubicBezTo>
                <a:cubicBezTo>
                  <a:pt x="1033309" y="25907"/>
                  <a:pt x="360779" y="-20159"/>
                  <a:pt x="0" y="27432"/>
                </a:cubicBezTo>
                <a:cubicBezTo>
                  <a:pt x="-1194" y="21937"/>
                  <a:pt x="1202" y="7917"/>
                  <a:pt x="0" y="0"/>
                </a:cubicBezTo>
                <a:close/>
              </a:path>
              <a:path w="6858000" h="27432" stroke="0" extrusionOk="0">
                <a:moveTo>
                  <a:pt x="0" y="0"/>
                </a:moveTo>
                <a:cubicBezTo>
                  <a:pt x="199753" y="11129"/>
                  <a:pt x="427543" y="-24377"/>
                  <a:pt x="548640" y="0"/>
                </a:cubicBezTo>
                <a:cubicBezTo>
                  <a:pt x="669737" y="24377"/>
                  <a:pt x="858975" y="-6980"/>
                  <a:pt x="1028700" y="0"/>
                </a:cubicBezTo>
                <a:cubicBezTo>
                  <a:pt x="1198425" y="6980"/>
                  <a:pt x="1339223" y="9579"/>
                  <a:pt x="1577340" y="0"/>
                </a:cubicBezTo>
                <a:cubicBezTo>
                  <a:pt x="1815457" y="-9579"/>
                  <a:pt x="1981259" y="26161"/>
                  <a:pt x="2263140" y="0"/>
                </a:cubicBezTo>
                <a:cubicBezTo>
                  <a:pt x="2545021" y="-26161"/>
                  <a:pt x="2797354" y="3173"/>
                  <a:pt x="3017520" y="0"/>
                </a:cubicBezTo>
                <a:cubicBezTo>
                  <a:pt x="3237686" y="-3173"/>
                  <a:pt x="3502108" y="34170"/>
                  <a:pt x="3840480" y="0"/>
                </a:cubicBezTo>
                <a:cubicBezTo>
                  <a:pt x="4178852" y="-34170"/>
                  <a:pt x="4330073" y="24591"/>
                  <a:pt x="4663440" y="0"/>
                </a:cubicBezTo>
                <a:cubicBezTo>
                  <a:pt x="4996807" y="-24591"/>
                  <a:pt x="5064374" y="-9832"/>
                  <a:pt x="5280660" y="0"/>
                </a:cubicBezTo>
                <a:cubicBezTo>
                  <a:pt x="5496946" y="9832"/>
                  <a:pt x="5660598" y="-22499"/>
                  <a:pt x="6035040" y="0"/>
                </a:cubicBezTo>
                <a:cubicBezTo>
                  <a:pt x="6409482" y="22499"/>
                  <a:pt x="6465852" y="8665"/>
                  <a:pt x="6858000" y="0"/>
                </a:cubicBezTo>
                <a:cubicBezTo>
                  <a:pt x="6858316" y="13405"/>
                  <a:pt x="6858486" y="14360"/>
                  <a:pt x="6858000" y="27432"/>
                </a:cubicBezTo>
                <a:cubicBezTo>
                  <a:pt x="6561421" y="57414"/>
                  <a:pt x="6483029" y="41776"/>
                  <a:pt x="6172200" y="27432"/>
                </a:cubicBezTo>
                <a:cubicBezTo>
                  <a:pt x="5861371" y="13088"/>
                  <a:pt x="5665550" y="52650"/>
                  <a:pt x="5417820" y="27432"/>
                </a:cubicBezTo>
                <a:cubicBezTo>
                  <a:pt x="5170090" y="2214"/>
                  <a:pt x="4952853" y="56369"/>
                  <a:pt x="4800600" y="27432"/>
                </a:cubicBezTo>
                <a:cubicBezTo>
                  <a:pt x="4648347" y="-1505"/>
                  <a:pt x="4376162" y="9762"/>
                  <a:pt x="4183380" y="27432"/>
                </a:cubicBezTo>
                <a:cubicBezTo>
                  <a:pt x="3990598" y="45102"/>
                  <a:pt x="3680061" y="65071"/>
                  <a:pt x="3360420" y="27432"/>
                </a:cubicBezTo>
                <a:cubicBezTo>
                  <a:pt x="3040779" y="-10207"/>
                  <a:pt x="3085116" y="25176"/>
                  <a:pt x="2811780" y="27432"/>
                </a:cubicBezTo>
                <a:cubicBezTo>
                  <a:pt x="2538444" y="29688"/>
                  <a:pt x="2242657" y="48552"/>
                  <a:pt x="2057400" y="27432"/>
                </a:cubicBezTo>
                <a:cubicBezTo>
                  <a:pt x="1872143" y="6312"/>
                  <a:pt x="1686102" y="29937"/>
                  <a:pt x="1577340" y="27432"/>
                </a:cubicBezTo>
                <a:cubicBezTo>
                  <a:pt x="1468578" y="24927"/>
                  <a:pt x="1195030" y="38035"/>
                  <a:pt x="891540" y="27432"/>
                </a:cubicBezTo>
                <a:cubicBezTo>
                  <a:pt x="588050" y="16829"/>
                  <a:pt x="299230" y="-3970"/>
                  <a:pt x="0" y="27432"/>
                </a:cubicBezTo>
                <a:cubicBezTo>
                  <a:pt x="-116" y="21844"/>
                  <a:pt x="591" y="653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magen 4">
            <a:extLst>
              <a:ext uri="{FF2B5EF4-FFF2-40B4-BE49-F238E27FC236}">
                <a16:creationId xmlns:a16="http://schemas.microsoft.com/office/drawing/2014/main" id="{B6E58734-C0BC-B68F-9443-EFCF37F787E3}"/>
              </a:ext>
            </a:extLst>
          </p:cNvPr>
          <p:cNvPicPr>
            <a:picLocks noChangeAspect="1"/>
          </p:cNvPicPr>
          <p:nvPr/>
        </p:nvPicPr>
        <p:blipFill>
          <a:blip r:embed="rId2"/>
          <a:stretch>
            <a:fillRect/>
          </a:stretch>
        </p:blipFill>
        <p:spPr>
          <a:xfrm>
            <a:off x="480060" y="4041475"/>
            <a:ext cx="17323308" cy="5196994"/>
          </a:xfrm>
          <a:prstGeom prst="rect">
            <a:avLst/>
          </a:prstGeom>
        </p:spPr>
      </p:pic>
    </p:spTree>
    <p:extLst>
      <p:ext uri="{BB962C8B-B14F-4D97-AF65-F5344CB8AC3E}">
        <p14:creationId xmlns:p14="http://schemas.microsoft.com/office/powerpoint/2010/main" val="1286817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C4879EFC-8E62-4E00-973C-C45EE9EC67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3428" cy="10287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6C76BFEC-177F-452B-2E7A-5F46B72FC298}"/>
              </a:ext>
            </a:extLst>
          </p:cNvPr>
          <p:cNvSpPr>
            <a:spLocks noGrp="1"/>
          </p:cNvSpPr>
          <p:nvPr>
            <p:ph type="title"/>
          </p:nvPr>
        </p:nvSpPr>
        <p:spPr>
          <a:xfrm>
            <a:off x="958321" y="685800"/>
            <a:ext cx="16364460" cy="2052921"/>
          </a:xfrm>
        </p:spPr>
        <p:txBody>
          <a:bodyPr vert="horz" lIns="91440" tIns="45720" rIns="91440" bIns="45720" rtlCol="0" anchor="ctr">
            <a:normAutofit/>
          </a:bodyPr>
          <a:lstStyle/>
          <a:p>
            <a:pPr algn="ctr" rtl="0">
              <a:lnSpc>
                <a:spcPct val="90000"/>
              </a:lnSpc>
              <a:spcBef>
                <a:spcPct val="0"/>
              </a:spcBef>
            </a:pPr>
            <a:r>
              <a:rPr lang="en-US" sz="9900" kern="1200">
                <a:solidFill>
                  <a:schemeClr val="tx1"/>
                </a:solidFill>
                <a:latin typeface="+mj-lt"/>
                <a:cs typeface="+mj-cs"/>
              </a:rPr>
              <a:t>Paso #3 </a:t>
            </a:r>
          </a:p>
        </p:txBody>
      </p:sp>
      <p:sp>
        <p:nvSpPr>
          <p:cNvPr id="14" name="sketch line">
            <a:extLst>
              <a:ext uri="{FF2B5EF4-FFF2-40B4-BE49-F238E27FC236}">
                <a16:creationId xmlns:a16="http://schemas.microsoft.com/office/drawing/2014/main" id="{D6A9C53F-5F90-40A5-8C85-5412D39C8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75120" y="2776024"/>
            <a:ext cx="4937760" cy="27432"/>
          </a:xfrm>
          <a:custGeom>
            <a:avLst/>
            <a:gdLst>
              <a:gd name="connsiteX0" fmla="*/ 0 w 4937760"/>
              <a:gd name="connsiteY0" fmla="*/ 0 h 27432"/>
              <a:gd name="connsiteX1" fmla="*/ 567842 w 4937760"/>
              <a:gd name="connsiteY1" fmla="*/ 0 h 27432"/>
              <a:gd name="connsiteX2" fmla="*/ 1135685 w 4937760"/>
              <a:gd name="connsiteY2" fmla="*/ 0 h 27432"/>
              <a:gd name="connsiteX3" fmla="*/ 1851660 w 4937760"/>
              <a:gd name="connsiteY3" fmla="*/ 0 h 27432"/>
              <a:gd name="connsiteX4" fmla="*/ 2370125 w 4937760"/>
              <a:gd name="connsiteY4" fmla="*/ 0 h 27432"/>
              <a:gd name="connsiteX5" fmla="*/ 2888590 w 4937760"/>
              <a:gd name="connsiteY5" fmla="*/ 0 h 27432"/>
              <a:gd name="connsiteX6" fmla="*/ 3505810 w 4937760"/>
              <a:gd name="connsiteY6" fmla="*/ 0 h 27432"/>
              <a:gd name="connsiteX7" fmla="*/ 4024274 w 4937760"/>
              <a:gd name="connsiteY7" fmla="*/ 0 h 27432"/>
              <a:gd name="connsiteX8" fmla="*/ 4937760 w 4937760"/>
              <a:gd name="connsiteY8" fmla="*/ 0 h 27432"/>
              <a:gd name="connsiteX9" fmla="*/ 4937760 w 4937760"/>
              <a:gd name="connsiteY9" fmla="*/ 27432 h 27432"/>
              <a:gd name="connsiteX10" fmla="*/ 4419295 w 4937760"/>
              <a:gd name="connsiteY10" fmla="*/ 27432 h 27432"/>
              <a:gd name="connsiteX11" fmla="*/ 3900830 w 4937760"/>
              <a:gd name="connsiteY11" fmla="*/ 27432 h 27432"/>
              <a:gd name="connsiteX12" fmla="*/ 3283610 w 4937760"/>
              <a:gd name="connsiteY12" fmla="*/ 27432 h 27432"/>
              <a:gd name="connsiteX13" fmla="*/ 2765146 w 4937760"/>
              <a:gd name="connsiteY13" fmla="*/ 27432 h 27432"/>
              <a:gd name="connsiteX14" fmla="*/ 2296058 w 4937760"/>
              <a:gd name="connsiteY14" fmla="*/ 27432 h 27432"/>
              <a:gd name="connsiteX15" fmla="*/ 1678838 w 4937760"/>
              <a:gd name="connsiteY15" fmla="*/ 27432 h 27432"/>
              <a:gd name="connsiteX16" fmla="*/ 1061618 w 4937760"/>
              <a:gd name="connsiteY16" fmla="*/ 27432 h 27432"/>
              <a:gd name="connsiteX17" fmla="*/ 0 w 4937760"/>
              <a:gd name="connsiteY17" fmla="*/ 27432 h 27432"/>
              <a:gd name="connsiteX18" fmla="*/ 0 w 4937760"/>
              <a:gd name="connsiteY18"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937760" h="27432" fill="none" extrusionOk="0">
                <a:moveTo>
                  <a:pt x="0" y="0"/>
                </a:moveTo>
                <a:cubicBezTo>
                  <a:pt x="151071" y="898"/>
                  <a:pt x="414304" y="10355"/>
                  <a:pt x="567842" y="0"/>
                </a:cubicBezTo>
                <a:cubicBezTo>
                  <a:pt x="721380" y="-10355"/>
                  <a:pt x="913955" y="23592"/>
                  <a:pt x="1135685" y="0"/>
                </a:cubicBezTo>
                <a:cubicBezTo>
                  <a:pt x="1357415" y="-23592"/>
                  <a:pt x="1656179" y="-14359"/>
                  <a:pt x="1851660" y="0"/>
                </a:cubicBezTo>
                <a:cubicBezTo>
                  <a:pt x="2047142" y="14359"/>
                  <a:pt x="2259566" y="-14455"/>
                  <a:pt x="2370125" y="0"/>
                </a:cubicBezTo>
                <a:cubicBezTo>
                  <a:pt x="2480684" y="14455"/>
                  <a:pt x="2753992" y="22579"/>
                  <a:pt x="2888590" y="0"/>
                </a:cubicBezTo>
                <a:cubicBezTo>
                  <a:pt x="3023188" y="-22579"/>
                  <a:pt x="3354327" y="24296"/>
                  <a:pt x="3505810" y="0"/>
                </a:cubicBezTo>
                <a:cubicBezTo>
                  <a:pt x="3657293" y="-24296"/>
                  <a:pt x="3767649" y="3652"/>
                  <a:pt x="4024274" y="0"/>
                </a:cubicBezTo>
                <a:cubicBezTo>
                  <a:pt x="4280899" y="-3652"/>
                  <a:pt x="4541928" y="-14384"/>
                  <a:pt x="4937760" y="0"/>
                </a:cubicBezTo>
                <a:cubicBezTo>
                  <a:pt x="4938470" y="9050"/>
                  <a:pt x="4937122" y="21151"/>
                  <a:pt x="4937760" y="27432"/>
                </a:cubicBezTo>
                <a:cubicBezTo>
                  <a:pt x="4792365" y="10076"/>
                  <a:pt x="4528041" y="17663"/>
                  <a:pt x="4419295" y="27432"/>
                </a:cubicBezTo>
                <a:cubicBezTo>
                  <a:pt x="4310549" y="37201"/>
                  <a:pt x="4126500" y="10618"/>
                  <a:pt x="3900830" y="27432"/>
                </a:cubicBezTo>
                <a:cubicBezTo>
                  <a:pt x="3675160" y="44246"/>
                  <a:pt x="3409924" y="31425"/>
                  <a:pt x="3283610" y="27432"/>
                </a:cubicBezTo>
                <a:cubicBezTo>
                  <a:pt x="3157296" y="23439"/>
                  <a:pt x="3011610" y="15782"/>
                  <a:pt x="2765146" y="27432"/>
                </a:cubicBezTo>
                <a:cubicBezTo>
                  <a:pt x="2518682" y="39082"/>
                  <a:pt x="2505970" y="40710"/>
                  <a:pt x="2296058" y="27432"/>
                </a:cubicBezTo>
                <a:cubicBezTo>
                  <a:pt x="2086146" y="14154"/>
                  <a:pt x="1890404" y="35142"/>
                  <a:pt x="1678838" y="27432"/>
                </a:cubicBezTo>
                <a:cubicBezTo>
                  <a:pt x="1467272" y="19722"/>
                  <a:pt x="1210839" y="46081"/>
                  <a:pt x="1061618" y="27432"/>
                </a:cubicBezTo>
                <a:cubicBezTo>
                  <a:pt x="912397" y="8783"/>
                  <a:pt x="424920" y="11180"/>
                  <a:pt x="0" y="27432"/>
                </a:cubicBezTo>
                <a:cubicBezTo>
                  <a:pt x="-1228" y="21145"/>
                  <a:pt x="-815" y="8816"/>
                  <a:pt x="0" y="0"/>
                </a:cubicBezTo>
                <a:close/>
              </a:path>
              <a:path w="4937760" h="27432" stroke="0" extrusionOk="0">
                <a:moveTo>
                  <a:pt x="0" y="0"/>
                </a:moveTo>
                <a:cubicBezTo>
                  <a:pt x="158580" y="-21299"/>
                  <a:pt x="375366" y="-9205"/>
                  <a:pt x="518465" y="0"/>
                </a:cubicBezTo>
                <a:cubicBezTo>
                  <a:pt x="661564" y="9205"/>
                  <a:pt x="901414" y="-31895"/>
                  <a:pt x="1234440" y="0"/>
                </a:cubicBezTo>
                <a:cubicBezTo>
                  <a:pt x="1567467" y="31895"/>
                  <a:pt x="1525818" y="3722"/>
                  <a:pt x="1703527" y="0"/>
                </a:cubicBezTo>
                <a:cubicBezTo>
                  <a:pt x="1881236" y="-3722"/>
                  <a:pt x="1964350" y="10238"/>
                  <a:pt x="2172614" y="0"/>
                </a:cubicBezTo>
                <a:cubicBezTo>
                  <a:pt x="2380878" y="-10238"/>
                  <a:pt x="2652196" y="-22475"/>
                  <a:pt x="2789834" y="0"/>
                </a:cubicBezTo>
                <a:cubicBezTo>
                  <a:pt x="2927472" y="22475"/>
                  <a:pt x="3160003" y="7911"/>
                  <a:pt x="3357677" y="0"/>
                </a:cubicBezTo>
                <a:cubicBezTo>
                  <a:pt x="3555351" y="-7911"/>
                  <a:pt x="3723575" y="-14515"/>
                  <a:pt x="4024274" y="0"/>
                </a:cubicBezTo>
                <a:cubicBezTo>
                  <a:pt x="4324973" y="14515"/>
                  <a:pt x="4666192" y="-31217"/>
                  <a:pt x="4937760" y="0"/>
                </a:cubicBezTo>
                <a:cubicBezTo>
                  <a:pt x="4937817" y="6776"/>
                  <a:pt x="4936595" y="20935"/>
                  <a:pt x="4937760" y="27432"/>
                </a:cubicBezTo>
                <a:cubicBezTo>
                  <a:pt x="4605662" y="51747"/>
                  <a:pt x="4434779" y="15280"/>
                  <a:pt x="4221785" y="27432"/>
                </a:cubicBezTo>
                <a:cubicBezTo>
                  <a:pt x="4008791" y="39584"/>
                  <a:pt x="3840732" y="43619"/>
                  <a:pt x="3653942" y="27432"/>
                </a:cubicBezTo>
                <a:cubicBezTo>
                  <a:pt x="3467152" y="11245"/>
                  <a:pt x="3368269" y="7352"/>
                  <a:pt x="3086100" y="27432"/>
                </a:cubicBezTo>
                <a:cubicBezTo>
                  <a:pt x="2803931" y="47512"/>
                  <a:pt x="2806928" y="31440"/>
                  <a:pt x="2567635" y="27432"/>
                </a:cubicBezTo>
                <a:cubicBezTo>
                  <a:pt x="2328342" y="23424"/>
                  <a:pt x="2237209" y="34202"/>
                  <a:pt x="1999793" y="27432"/>
                </a:cubicBezTo>
                <a:cubicBezTo>
                  <a:pt x="1762377" y="20662"/>
                  <a:pt x="1753212" y="30829"/>
                  <a:pt x="1530706" y="27432"/>
                </a:cubicBezTo>
                <a:cubicBezTo>
                  <a:pt x="1308200" y="24035"/>
                  <a:pt x="1164917" y="444"/>
                  <a:pt x="962863" y="27432"/>
                </a:cubicBezTo>
                <a:cubicBezTo>
                  <a:pt x="760809" y="54420"/>
                  <a:pt x="232406" y="72726"/>
                  <a:pt x="0" y="27432"/>
                </a:cubicBezTo>
                <a:cubicBezTo>
                  <a:pt x="-234" y="21031"/>
                  <a:pt x="-921" y="6323"/>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magen 4">
            <a:extLst>
              <a:ext uri="{FF2B5EF4-FFF2-40B4-BE49-F238E27FC236}">
                <a16:creationId xmlns:a16="http://schemas.microsoft.com/office/drawing/2014/main" id="{BFB8C8AC-3CBD-5175-BB7D-52AE43AD8D5B}"/>
              </a:ext>
            </a:extLst>
          </p:cNvPr>
          <p:cNvPicPr>
            <a:picLocks noChangeAspect="1"/>
          </p:cNvPicPr>
          <p:nvPr/>
        </p:nvPicPr>
        <p:blipFill>
          <a:blip r:embed="rId2"/>
          <a:stretch>
            <a:fillRect/>
          </a:stretch>
        </p:blipFill>
        <p:spPr>
          <a:xfrm>
            <a:off x="480060" y="4678654"/>
            <a:ext cx="8421624" cy="3979216"/>
          </a:xfrm>
          <a:prstGeom prst="rect">
            <a:avLst/>
          </a:prstGeom>
        </p:spPr>
      </p:pic>
      <p:pic>
        <p:nvPicPr>
          <p:cNvPr id="7" name="Imagen 6">
            <a:extLst>
              <a:ext uri="{FF2B5EF4-FFF2-40B4-BE49-F238E27FC236}">
                <a16:creationId xmlns:a16="http://schemas.microsoft.com/office/drawing/2014/main" id="{FAF54B03-DBA7-24FA-01EA-B8EA2DAFB289}"/>
              </a:ext>
            </a:extLst>
          </p:cNvPr>
          <p:cNvPicPr>
            <a:picLocks noChangeAspect="1"/>
          </p:cNvPicPr>
          <p:nvPr/>
        </p:nvPicPr>
        <p:blipFill>
          <a:blip r:embed="rId3"/>
          <a:stretch>
            <a:fillRect/>
          </a:stretch>
        </p:blipFill>
        <p:spPr>
          <a:xfrm>
            <a:off x="9381744" y="4836559"/>
            <a:ext cx="8421624" cy="3663405"/>
          </a:xfrm>
          <a:prstGeom prst="rect">
            <a:avLst/>
          </a:prstGeom>
        </p:spPr>
      </p:pic>
    </p:spTree>
    <p:extLst>
      <p:ext uri="{BB962C8B-B14F-4D97-AF65-F5344CB8AC3E}">
        <p14:creationId xmlns:p14="http://schemas.microsoft.com/office/powerpoint/2010/main" val="2700556731"/>
      </p:ext>
    </p:extLst>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CED4D40-4B67-4331-AC48-79B82B4A47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90057828-F3AD-8AD0-EF62-848161422002}"/>
              </a:ext>
            </a:extLst>
          </p:cNvPr>
          <p:cNvSpPr>
            <a:spLocks noGrp="1"/>
          </p:cNvSpPr>
          <p:nvPr>
            <p:ph type="title"/>
          </p:nvPr>
        </p:nvSpPr>
        <p:spPr>
          <a:xfrm>
            <a:off x="958321" y="626364"/>
            <a:ext cx="16364460" cy="1874091"/>
          </a:xfrm>
        </p:spPr>
        <p:txBody>
          <a:bodyPr vert="horz" lIns="91440" tIns="45720" rIns="91440" bIns="45720" rtlCol="0" anchor="ctr">
            <a:normAutofit/>
          </a:bodyPr>
          <a:lstStyle/>
          <a:p>
            <a:pPr algn="ctr" rtl="0">
              <a:lnSpc>
                <a:spcPct val="90000"/>
              </a:lnSpc>
              <a:spcBef>
                <a:spcPct val="0"/>
              </a:spcBef>
            </a:pPr>
            <a:r>
              <a:rPr lang="en-US" sz="9900" kern="1200">
                <a:solidFill>
                  <a:schemeClr val="tx1"/>
                </a:solidFill>
                <a:latin typeface="+mj-lt"/>
                <a:ea typeface="+mj-ea"/>
                <a:cs typeface="+mj-cs"/>
              </a:rPr>
              <a:t>Paso #4</a:t>
            </a:r>
          </a:p>
        </p:txBody>
      </p:sp>
      <p:sp>
        <p:nvSpPr>
          <p:cNvPr id="12" name="sketch line">
            <a:extLst>
              <a:ext uri="{FF2B5EF4-FFF2-40B4-BE49-F238E27FC236}">
                <a16:creationId xmlns:a16="http://schemas.microsoft.com/office/drawing/2014/main" id="{670CEDEF-4F34-412E-84EE-329C1E93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11553" y="2600181"/>
            <a:ext cx="6858000" cy="27432"/>
          </a:xfrm>
          <a:custGeom>
            <a:avLst/>
            <a:gdLst>
              <a:gd name="connsiteX0" fmla="*/ 0 w 6858000"/>
              <a:gd name="connsiteY0" fmla="*/ 0 h 27432"/>
              <a:gd name="connsiteX1" fmla="*/ 685800 w 6858000"/>
              <a:gd name="connsiteY1" fmla="*/ 0 h 27432"/>
              <a:gd name="connsiteX2" fmla="*/ 1440180 w 6858000"/>
              <a:gd name="connsiteY2" fmla="*/ 0 h 27432"/>
              <a:gd name="connsiteX3" fmla="*/ 2057400 w 6858000"/>
              <a:gd name="connsiteY3" fmla="*/ 0 h 27432"/>
              <a:gd name="connsiteX4" fmla="*/ 2606040 w 6858000"/>
              <a:gd name="connsiteY4" fmla="*/ 0 h 27432"/>
              <a:gd name="connsiteX5" fmla="*/ 3154680 w 6858000"/>
              <a:gd name="connsiteY5" fmla="*/ 0 h 27432"/>
              <a:gd name="connsiteX6" fmla="*/ 3634740 w 6858000"/>
              <a:gd name="connsiteY6" fmla="*/ 0 h 27432"/>
              <a:gd name="connsiteX7" fmla="*/ 4457700 w 6858000"/>
              <a:gd name="connsiteY7" fmla="*/ 0 h 27432"/>
              <a:gd name="connsiteX8" fmla="*/ 5280660 w 6858000"/>
              <a:gd name="connsiteY8" fmla="*/ 0 h 27432"/>
              <a:gd name="connsiteX9" fmla="*/ 6103620 w 6858000"/>
              <a:gd name="connsiteY9" fmla="*/ 0 h 27432"/>
              <a:gd name="connsiteX10" fmla="*/ 6858000 w 6858000"/>
              <a:gd name="connsiteY10" fmla="*/ 0 h 27432"/>
              <a:gd name="connsiteX11" fmla="*/ 6858000 w 6858000"/>
              <a:gd name="connsiteY11" fmla="*/ 27432 h 27432"/>
              <a:gd name="connsiteX12" fmla="*/ 6172200 w 6858000"/>
              <a:gd name="connsiteY12" fmla="*/ 27432 h 27432"/>
              <a:gd name="connsiteX13" fmla="*/ 5417820 w 6858000"/>
              <a:gd name="connsiteY13" fmla="*/ 27432 h 27432"/>
              <a:gd name="connsiteX14" fmla="*/ 4937760 w 6858000"/>
              <a:gd name="connsiteY14" fmla="*/ 27432 h 27432"/>
              <a:gd name="connsiteX15" fmla="*/ 4457700 w 6858000"/>
              <a:gd name="connsiteY15" fmla="*/ 27432 h 27432"/>
              <a:gd name="connsiteX16" fmla="*/ 3977640 w 6858000"/>
              <a:gd name="connsiteY16" fmla="*/ 27432 h 27432"/>
              <a:gd name="connsiteX17" fmla="*/ 3429000 w 6858000"/>
              <a:gd name="connsiteY17" fmla="*/ 27432 h 27432"/>
              <a:gd name="connsiteX18" fmla="*/ 2880360 w 6858000"/>
              <a:gd name="connsiteY18" fmla="*/ 27432 h 27432"/>
              <a:gd name="connsiteX19" fmla="*/ 2331720 w 6858000"/>
              <a:gd name="connsiteY19" fmla="*/ 27432 h 27432"/>
              <a:gd name="connsiteX20" fmla="*/ 1783080 w 6858000"/>
              <a:gd name="connsiteY20" fmla="*/ 27432 h 27432"/>
              <a:gd name="connsiteX21" fmla="*/ 1234440 w 6858000"/>
              <a:gd name="connsiteY21" fmla="*/ 27432 h 27432"/>
              <a:gd name="connsiteX22" fmla="*/ 0 w 6858000"/>
              <a:gd name="connsiteY22" fmla="*/ 27432 h 27432"/>
              <a:gd name="connsiteX23" fmla="*/ 0 w 6858000"/>
              <a:gd name="connsiteY23"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858000" h="27432" fill="none" extrusionOk="0">
                <a:moveTo>
                  <a:pt x="0" y="0"/>
                </a:moveTo>
                <a:cubicBezTo>
                  <a:pt x="215590" y="-30068"/>
                  <a:pt x="451130" y="3342"/>
                  <a:pt x="685800" y="0"/>
                </a:cubicBezTo>
                <a:cubicBezTo>
                  <a:pt x="920470" y="-3342"/>
                  <a:pt x="1074689" y="-1124"/>
                  <a:pt x="1440180" y="0"/>
                </a:cubicBezTo>
                <a:cubicBezTo>
                  <a:pt x="1805671" y="1124"/>
                  <a:pt x="1804503" y="24385"/>
                  <a:pt x="2057400" y="0"/>
                </a:cubicBezTo>
                <a:cubicBezTo>
                  <a:pt x="2310297" y="-24385"/>
                  <a:pt x="2441267" y="14201"/>
                  <a:pt x="2606040" y="0"/>
                </a:cubicBezTo>
                <a:cubicBezTo>
                  <a:pt x="2770813" y="-14201"/>
                  <a:pt x="3030077" y="-8591"/>
                  <a:pt x="3154680" y="0"/>
                </a:cubicBezTo>
                <a:cubicBezTo>
                  <a:pt x="3279283" y="8591"/>
                  <a:pt x="3408730" y="2964"/>
                  <a:pt x="3634740" y="0"/>
                </a:cubicBezTo>
                <a:cubicBezTo>
                  <a:pt x="3860750" y="-2964"/>
                  <a:pt x="4113360" y="31645"/>
                  <a:pt x="4457700" y="0"/>
                </a:cubicBezTo>
                <a:cubicBezTo>
                  <a:pt x="4802040" y="-31645"/>
                  <a:pt x="4891056" y="-34232"/>
                  <a:pt x="5280660" y="0"/>
                </a:cubicBezTo>
                <a:cubicBezTo>
                  <a:pt x="5670264" y="34232"/>
                  <a:pt x="5850574" y="-30118"/>
                  <a:pt x="6103620" y="0"/>
                </a:cubicBezTo>
                <a:cubicBezTo>
                  <a:pt x="6356666" y="30118"/>
                  <a:pt x="6500548" y="26566"/>
                  <a:pt x="6858000" y="0"/>
                </a:cubicBezTo>
                <a:cubicBezTo>
                  <a:pt x="6858934" y="12270"/>
                  <a:pt x="6856937" y="20068"/>
                  <a:pt x="6858000" y="27432"/>
                </a:cubicBezTo>
                <a:cubicBezTo>
                  <a:pt x="6631559" y="18669"/>
                  <a:pt x="6328621" y="9880"/>
                  <a:pt x="6172200" y="27432"/>
                </a:cubicBezTo>
                <a:cubicBezTo>
                  <a:pt x="6015779" y="44984"/>
                  <a:pt x="5587593" y="50957"/>
                  <a:pt x="5417820" y="27432"/>
                </a:cubicBezTo>
                <a:cubicBezTo>
                  <a:pt x="5248047" y="3907"/>
                  <a:pt x="5064249" y="35470"/>
                  <a:pt x="4937760" y="27432"/>
                </a:cubicBezTo>
                <a:cubicBezTo>
                  <a:pt x="4811271" y="19394"/>
                  <a:pt x="4608241" y="38748"/>
                  <a:pt x="4457700" y="27432"/>
                </a:cubicBezTo>
                <a:cubicBezTo>
                  <a:pt x="4307159" y="16116"/>
                  <a:pt x="4159191" y="16480"/>
                  <a:pt x="3977640" y="27432"/>
                </a:cubicBezTo>
                <a:cubicBezTo>
                  <a:pt x="3796089" y="38384"/>
                  <a:pt x="3667146" y="13299"/>
                  <a:pt x="3429000" y="27432"/>
                </a:cubicBezTo>
                <a:cubicBezTo>
                  <a:pt x="3190854" y="41565"/>
                  <a:pt x="3107099" y="22812"/>
                  <a:pt x="2880360" y="27432"/>
                </a:cubicBezTo>
                <a:cubicBezTo>
                  <a:pt x="2653621" y="32052"/>
                  <a:pt x="2590509" y="47999"/>
                  <a:pt x="2331720" y="27432"/>
                </a:cubicBezTo>
                <a:cubicBezTo>
                  <a:pt x="2072931" y="6865"/>
                  <a:pt x="1918868" y="13213"/>
                  <a:pt x="1783080" y="27432"/>
                </a:cubicBezTo>
                <a:cubicBezTo>
                  <a:pt x="1647292" y="41651"/>
                  <a:pt x="1435571" y="28957"/>
                  <a:pt x="1234440" y="27432"/>
                </a:cubicBezTo>
                <a:cubicBezTo>
                  <a:pt x="1033309" y="25907"/>
                  <a:pt x="360779" y="-20159"/>
                  <a:pt x="0" y="27432"/>
                </a:cubicBezTo>
                <a:cubicBezTo>
                  <a:pt x="-1194" y="21937"/>
                  <a:pt x="1202" y="7917"/>
                  <a:pt x="0" y="0"/>
                </a:cubicBezTo>
                <a:close/>
              </a:path>
              <a:path w="6858000" h="27432" stroke="0" extrusionOk="0">
                <a:moveTo>
                  <a:pt x="0" y="0"/>
                </a:moveTo>
                <a:cubicBezTo>
                  <a:pt x="199753" y="11129"/>
                  <a:pt x="427543" y="-24377"/>
                  <a:pt x="548640" y="0"/>
                </a:cubicBezTo>
                <a:cubicBezTo>
                  <a:pt x="669737" y="24377"/>
                  <a:pt x="858975" y="-6980"/>
                  <a:pt x="1028700" y="0"/>
                </a:cubicBezTo>
                <a:cubicBezTo>
                  <a:pt x="1198425" y="6980"/>
                  <a:pt x="1339223" y="9579"/>
                  <a:pt x="1577340" y="0"/>
                </a:cubicBezTo>
                <a:cubicBezTo>
                  <a:pt x="1815457" y="-9579"/>
                  <a:pt x="1981259" y="26161"/>
                  <a:pt x="2263140" y="0"/>
                </a:cubicBezTo>
                <a:cubicBezTo>
                  <a:pt x="2545021" y="-26161"/>
                  <a:pt x="2797354" y="3173"/>
                  <a:pt x="3017520" y="0"/>
                </a:cubicBezTo>
                <a:cubicBezTo>
                  <a:pt x="3237686" y="-3173"/>
                  <a:pt x="3502108" y="34170"/>
                  <a:pt x="3840480" y="0"/>
                </a:cubicBezTo>
                <a:cubicBezTo>
                  <a:pt x="4178852" y="-34170"/>
                  <a:pt x="4330073" y="24591"/>
                  <a:pt x="4663440" y="0"/>
                </a:cubicBezTo>
                <a:cubicBezTo>
                  <a:pt x="4996807" y="-24591"/>
                  <a:pt x="5064374" y="-9832"/>
                  <a:pt x="5280660" y="0"/>
                </a:cubicBezTo>
                <a:cubicBezTo>
                  <a:pt x="5496946" y="9832"/>
                  <a:pt x="5660598" y="-22499"/>
                  <a:pt x="6035040" y="0"/>
                </a:cubicBezTo>
                <a:cubicBezTo>
                  <a:pt x="6409482" y="22499"/>
                  <a:pt x="6465852" y="8665"/>
                  <a:pt x="6858000" y="0"/>
                </a:cubicBezTo>
                <a:cubicBezTo>
                  <a:pt x="6858316" y="13405"/>
                  <a:pt x="6858486" y="14360"/>
                  <a:pt x="6858000" y="27432"/>
                </a:cubicBezTo>
                <a:cubicBezTo>
                  <a:pt x="6561421" y="57414"/>
                  <a:pt x="6483029" y="41776"/>
                  <a:pt x="6172200" y="27432"/>
                </a:cubicBezTo>
                <a:cubicBezTo>
                  <a:pt x="5861371" y="13088"/>
                  <a:pt x="5665550" y="52650"/>
                  <a:pt x="5417820" y="27432"/>
                </a:cubicBezTo>
                <a:cubicBezTo>
                  <a:pt x="5170090" y="2214"/>
                  <a:pt x="4952853" y="56369"/>
                  <a:pt x="4800600" y="27432"/>
                </a:cubicBezTo>
                <a:cubicBezTo>
                  <a:pt x="4648347" y="-1505"/>
                  <a:pt x="4376162" y="9762"/>
                  <a:pt x="4183380" y="27432"/>
                </a:cubicBezTo>
                <a:cubicBezTo>
                  <a:pt x="3990598" y="45102"/>
                  <a:pt x="3680061" y="65071"/>
                  <a:pt x="3360420" y="27432"/>
                </a:cubicBezTo>
                <a:cubicBezTo>
                  <a:pt x="3040779" y="-10207"/>
                  <a:pt x="3085116" y="25176"/>
                  <a:pt x="2811780" y="27432"/>
                </a:cubicBezTo>
                <a:cubicBezTo>
                  <a:pt x="2538444" y="29688"/>
                  <a:pt x="2242657" y="48552"/>
                  <a:pt x="2057400" y="27432"/>
                </a:cubicBezTo>
                <a:cubicBezTo>
                  <a:pt x="1872143" y="6312"/>
                  <a:pt x="1686102" y="29937"/>
                  <a:pt x="1577340" y="27432"/>
                </a:cubicBezTo>
                <a:cubicBezTo>
                  <a:pt x="1468578" y="24927"/>
                  <a:pt x="1195030" y="38035"/>
                  <a:pt x="891540" y="27432"/>
                </a:cubicBezTo>
                <a:cubicBezTo>
                  <a:pt x="588050" y="16829"/>
                  <a:pt x="299230" y="-3970"/>
                  <a:pt x="0" y="27432"/>
                </a:cubicBezTo>
                <a:cubicBezTo>
                  <a:pt x="-116" y="21844"/>
                  <a:pt x="591" y="653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magen 4">
            <a:extLst>
              <a:ext uri="{FF2B5EF4-FFF2-40B4-BE49-F238E27FC236}">
                <a16:creationId xmlns:a16="http://schemas.microsoft.com/office/drawing/2014/main" id="{A648212E-F3ED-DCAD-40F1-7B3C33F9ABB1}"/>
              </a:ext>
            </a:extLst>
          </p:cNvPr>
          <p:cNvPicPr>
            <a:picLocks noChangeAspect="1"/>
          </p:cNvPicPr>
          <p:nvPr/>
        </p:nvPicPr>
        <p:blipFill>
          <a:blip r:embed="rId2"/>
          <a:stretch>
            <a:fillRect/>
          </a:stretch>
        </p:blipFill>
        <p:spPr>
          <a:xfrm>
            <a:off x="1969006" y="3950208"/>
            <a:ext cx="14345415" cy="5379529"/>
          </a:xfrm>
          <a:prstGeom prst="rect">
            <a:avLst/>
          </a:prstGeom>
        </p:spPr>
      </p:pic>
    </p:spTree>
    <p:extLst>
      <p:ext uri="{BB962C8B-B14F-4D97-AF65-F5344CB8AC3E}">
        <p14:creationId xmlns:p14="http://schemas.microsoft.com/office/powerpoint/2010/main" val="1816109048"/>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76A2B055-94EF-17CA-4EAC-D6AE815DCA88}"/>
              </a:ext>
            </a:extLst>
          </p:cNvPr>
          <p:cNvSpPr>
            <a:spLocks noGrp="1"/>
          </p:cNvSpPr>
          <p:nvPr>
            <p:ph type="title"/>
          </p:nvPr>
        </p:nvSpPr>
        <p:spPr>
          <a:xfrm>
            <a:off x="958323" y="958789"/>
            <a:ext cx="5357715" cy="5360274"/>
          </a:xfrm>
        </p:spPr>
        <p:txBody>
          <a:bodyPr vert="horz" lIns="91440" tIns="45720" rIns="91440" bIns="45720" rtlCol="0" anchor="b">
            <a:normAutofit/>
          </a:bodyPr>
          <a:lstStyle/>
          <a:p>
            <a:pPr algn="l" rtl="0">
              <a:lnSpc>
                <a:spcPct val="90000"/>
              </a:lnSpc>
              <a:spcBef>
                <a:spcPct val="0"/>
              </a:spcBef>
            </a:pPr>
            <a:r>
              <a:rPr lang="en-US" sz="6900" kern="1200">
                <a:solidFill>
                  <a:schemeClr val="tx1"/>
                </a:solidFill>
                <a:latin typeface="+mj-lt"/>
                <a:ea typeface="+mj-ea"/>
                <a:cs typeface="+mj-cs"/>
              </a:rPr>
              <a:t>Finalmente Verificación de la encriptación de IDs</a:t>
            </a:r>
          </a:p>
        </p:txBody>
      </p:sp>
      <p:sp>
        <p:nvSpPr>
          <p:cNvPr id="19"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4917" y="6613900"/>
            <a:ext cx="4882642" cy="27432"/>
          </a:xfrm>
          <a:custGeom>
            <a:avLst/>
            <a:gdLst>
              <a:gd name="connsiteX0" fmla="*/ 0 w 4882642"/>
              <a:gd name="connsiteY0" fmla="*/ 0 h 27432"/>
              <a:gd name="connsiteX1" fmla="*/ 648694 w 4882642"/>
              <a:gd name="connsiteY1" fmla="*/ 0 h 27432"/>
              <a:gd name="connsiteX2" fmla="*/ 1199735 w 4882642"/>
              <a:gd name="connsiteY2" fmla="*/ 0 h 27432"/>
              <a:gd name="connsiteX3" fmla="*/ 1799602 w 4882642"/>
              <a:gd name="connsiteY3" fmla="*/ 0 h 27432"/>
              <a:gd name="connsiteX4" fmla="*/ 2545949 w 4882642"/>
              <a:gd name="connsiteY4" fmla="*/ 0 h 27432"/>
              <a:gd name="connsiteX5" fmla="*/ 3194643 w 4882642"/>
              <a:gd name="connsiteY5" fmla="*/ 0 h 27432"/>
              <a:gd name="connsiteX6" fmla="*/ 3794510 w 4882642"/>
              <a:gd name="connsiteY6" fmla="*/ 0 h 27432"/>
              <a:gd name="connsiteX7" fmla="*/ 4882642 w 4882642"/>
              <a:gd name="connsiteY7" fmla="*/ 0 h 27432"/>
              <a:gd name="connsiteX8" fmla="*/ 4882642 w 4882642"/>
              <a:gd name="connsiteY8" fmla="*/ 27432 h 27432"/>
              <a:gd name="connsiteX9" fmla="*/ 4185122 w 4882642"/>
              <a:gd name="connsiteY9" fmla="*/ 27432 h 27432"/>
              <a:gd name="connsiteX10" fmla="*/ 3585254 w 4882642"/>
              <a:gd name="connsiteY10" fmla="*/ 27432 h 27432"/>
              <a:gd name="connsiteX11" fmla="*/ 2790081 w 4882642"/>
              <a:gd name="connsiteY11" fmla="*/ 27432 h 27432"/>
              <a:gd name="connsiteX12" fmla="*/ 2141387 w 4882642"/>
              <a:gd name="connsiteY12" fmla="*/ 27432 h 27432"/>
              <a:gd name="connsiteX13" fmla="*/ 1590346 w 4882642"/>
              <a:gd name="connsiteY13" fmla="*/ 27432 h 27432"/>
              <a:gd name="connsiteX14" fmla="*/ 844000 w 4882642"/>
              <a:gd name="connsiteY14" fmla="*/ 27432 h 27432"/>
              <a:gd name="connsiteX15" fmla="*/ 0 w 4882642"/>
              <a:gd name="connsiteY15" fmla="*/ 27432 h 27432"/>
              <a:gd name="connsiteX16" fmla="*/ 0 w 4882642"/>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882642" h="27432" fill="none" extrusionOk="0">
                <a:moveTo>
                  <a:pt x="0" y="0"/>
                </a:moveTo>
                <a:cubicBezTo>
                  <a:pt x="283896" y="15806"/>
                  <a:pt x="476914" y="-5705"/>
                  <a:pt x="648694" y="0"/>
                </a:cubicBezTo>
                <a:cubicBezTo>
                  <a:pt x="820474" y="5705"/>
                  <a:pt x="992491" y="-2560"/>
                  <a:pt x="1199735" y="0"/>
                </a:cubicBezTo>
                <a:cubicBezTo>
                  <a:pt x="1406979" y="2560"/>
                  <a:pt x="1535106" y="-12373"/>
                  <a:pt x="1799602" y="0"/>
                </a:cubicBezTo>
                <a:cubicBezTo>
                  <a:pt x="2064098" y="12373"/>
                  <a:pt x="2220857" y="34016"/>
                  <a:pt x="2545949" y="0"/>
                </a:cubicBezTo>
                <a:cubicBezTo>
                  <a:pt x="2871041" y="-34016"/>
                  <a:pt x="2930967" y="-6551"/>
                  <a:pt x="3194643" y="0"/>
                </a:cubicBezTo>
                <a:cubicBezTo>
                  <a:pt x="3458319" y="6551"/>
                  <a:pt x="3590719" y="-27970"/>
                  <a:pt x="3794510" y="0"/>
                </a:cubicBezTo>
                <a:cubicBezTo>
                  <a:pt x="3998301" y="27970"/>
                  <a:pt x="4343090" y="-39667"/>
                  <a:pt x="4882642" y="0"/>
                </a:cubicBezTo>
                <a:cubicBezTo>
                  <a:pt x="4881669" y="8304"/>
                  <a:pt x="4882164" y="21512"/>
                  <a:pt x="4882642" y="27432"/>
                </a:cubicBezTo>
                <a:cubicBezTo>
                  <a:pt x="4608564" y="7308"/>
                  <a:pt x="4394312" y="56256"/>
                  <a:pt x="4185122" y="27432"/>
                </a:cubicBezTo>
                <a:cubicBezTo>
                  <a:pt x="3975932" y="-1392"/>
                  <a:pt x="3827783" y="51583"/>
                  <a:pt x="3585254" y="27432"/>
                </a:cubicBezTo>
                <a:cubicBezTo>
                  <a:pt x="3342725" y="3281"/>
                  <a:pt x="3165015" y="17373"/>
                  <a:pt x="2790081" y="27432"/>
                </a:cubicBezTo>
                <a:cubicBezTo>
                  <a:pt x="2415147" y="37491"/>
                  <a:pt x="2453830" y="6816"/>
                  <a:pt x="2141387" y="27432"/>
                </a:cubicBezTo>
                <a:cubicBezTo>
                  <a:pt x="1828944" y="48048"/>
                  <a:pt x="1774219" y="17790"/>
                  <a:pt x="1590346" y="27432"/>
                </a:cubicBezTo>
                <a:cubicBezTo>
                  <a:pt x="1406473" y="37074"/>
                  <a:pt x="1200327" y="18527"/>
                  <a:pt x="844000" y="27432"/>
                </a:cubicBezTo>
                <a:cubicBezTo>
                  <a:pt x="487673" y="36337"/>
                  <a:pt x="322314" y="2648"/>
                  <a:pt x="0" y="27432"/>
                </a:cubicBezTo>
                <a:cubicBezTo>
                  <a:pt x="-1048" y="14992"/>
                  <a:pt x="-1120" y="7447"/>
                  <a:pt x="0" y="0"/>
                </a:cubicBezTo>
                <a:close/>
              </a:path>
              <a:path w="4882642" h="27432" stroke="0" extrusionOk="0">
                <a:moveTo>
                  <a:pt x="0" y="0"/>
                </a:moveTo>
                <a:cubicBezTo>
                  <a:pt x="238803" y="9040"/>
                  <a:pt x="494861" y="-4831"/>
                  <a:pt x="648694" y="0"/>
                </a:cubicBezTo>
                <a:cubicBezTo>
                  <a:pt x="802527" y="4831"/>
                  <a:pt x="991643" y="12575"/>
                  <a:pt x="1199735" y="0"/>
                </a:cubicBezTo>
                <a:cubicBezTo>
                  <a:pt x="1407827" y="-12575"/>
                  <a:pt x="1757315" y="9056"/>
                  <a:pt x="1994908" y="0"/>
                </a:cubicBezTo>
                <a:cubicBezTo>
                  <a:pt x="2232501" y="-9056"/>
                  <a:pt x="2370188" y="18797"/>
                  <a:pt x="2643602" y="0"/>
                </a:cubicBezTo>
                <a:cubicBezTo>
                  <a:pt x="2917016" y="-18797"/>
                  <a:pt x="3036387" y="10091"/>
                  <a:pt x="3292296" y="0"/>
                </a:cubicBezTo>
                <a:cubicBezTo>
                  <a:pt x="3548205" y="-10091"/>
                  <a:pt x="3892824" y="6516"/>
                  <a:pt x="4087469" y="0"/>
                </a:cubicBezTo>
                <a:cubicBezTo>
                  <a:pt x="4282114" y="-6516"/>
                  <a:pt x="4487997" y="-16222"/>
                  <a:pt x="4882642" y="0"/>
                </a:cubicBezTo>
                <a:cubicBezTo>
                  <a:pt x="4883127" y="9333"/>
                  <a:pt x="4883920" y="19699"/>
                  <a:pt x="4882642" y="27432"/>
                </a:cubicBezTo>
                <a:cubicBezTo>
                  <a:pt x="4665479" y="53358"/>
                  <a:pt x="4455363" y="34051"/>
                  <a:pt x="4282775" y="27432"/>
                </a:cubicBezTo>
                <a:cubicBezTo>
                  <a:pt x="4110187" y="20813"/>
                  <a:pt x="3781952" y="37808"/>
                  <a:pt x="3585254" y="27432"/>
                </a:cubicBezTo>
                <a:cubicBezTo>
                  <a:pt x="3388556" y="17056"/>
                  <a:pt x="3084641" y="41802"/>
                  <a:pt x="2887734" y="27432"/>
                </a:cubicBezTo>
                <a:cubicBezTo>
                  <a:pt x="2690827" y="13062"/>
                  <a:pt x="2491613" y="5294"/>
                  <a:pt x="2239040" y="27432"/>
                </a:cubicBezTo>
                <a:cubicBezTo>
                  <a:pt x="1986467" y="49570"/>
                  <a:pt x="1795483" y="63015"/>
                  <a:pt x="1443867" y="27432"/>
                </a:cubicBezTo>
                <a:cubicBezTo>
                  <a:pt x="1092251" y="-8151"/>
                  <a:pt x="850619" y="43704"/>
                  <a:pt x="648694" y="27432"/>
                </a:cubicBezTo>
                <a:cubicBezTo>
                  <a:pt x="446769" y="11160"/>
                  <a:pt x="306471" y="26408"/>
                  <a:pt x="0" y="27432"/>
                </a:cubicBezTo>
                <a:cubicBezTo>
                  <a:pt x="211" y="18145"/>
                  <a:pt x="120" y="648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magen 4">
            <a:extLst>
              <a:ext uri="{FF2B5EF4-FFF2-40B4-BE49-F238E27FC236}">
                <a16:creationId xmlns:a16="http://schemas.microsoft.com/office/drawing/2014/main" id="{958737D6-8255-4448-55F8-235F867CA1F5}"/>
              </a:ext>
            </a:extLst>
          </p:cNvPr>
          <p:cNvPicPr>
            <a:picLocks noChangeAspect="1"/>
          </p:cNvPicPr>
          <p:nvPr/>
        </p:nvPicPr>
        <p:blipFill>
          <a:blip r:embed="rId2"/>
          <a:stretch>
            <a:fillRect/>
          </a:stretch>
        </p:blipFill>
        <p:spPr>
          <a:xfrm>
            <a:off x="8926870" y="960120"/>
            <a:ext cx="6931072" cy="8325612"/>
          </a:xfrm>
          <a:prstGeom prst="rect">
            <a:avLst/>
          </a:prstGeom>
        </p:spPr>
      </p:pic>
    </p:spTree>
    <p:extLst>
      <p:ext uri="{BB962C8B-B14F-4D97-AF65-F5344CB8AC3E}">
        <p14:creationId xmlns:p14="http://schemas.microsoft.com/office/powerpoint/2010/main" val="3774448009"/>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1766707" y="3081490"/>
            <a:ext cx="4695825" cy="5180965"/>
            <a:chOff x="1766707" y="3081490"/>
            <a:chExt cx="4695825" cy="5180965"/>
          </a:xfrm>
        </p:grpSpPr>
        <p:pic>
          <p:nvPicPr>
            <p:cNvPr id="3" name="object 3"/>
            <p:cNvPicPr/>
            <p:nvPr/>
          </p:nvPicPr>
          <p:blipFill>
            <a:blip r:embed="rId2" cstate="print"/>
            <a:stretch>
              <a:fillRect/>
            </a:stretch>
          </p:blipFill>
          <p:spPr>
            <a:xfrm>
              <a:off x="1766707" y="5880286"/>
              <a:ext cx="4695828" cy="2382109"/>
            </a:xfrm>
            <a:prstGeom prst="rect">
              <a:avLst/>
            </a:prstGeom>
          </p:spPr>
        </p:pic>
        <p:sp>
          <p:nvSpPr>
            <p:cNvPr id="4" name="object 4"/>
            <p:cNvSpPr/>
            <p:nvPr/>
          </p:nvSpPr>
          <p:spPr>
            <a:xfrm>
              <a:off x="4116609" y="4536340"/>
              <a:ext cx="0" cy="2472690"/>
            </a:xfrm>
            <a:custGeom>
              <a:avLst/>
              <a:gdLst/>
              <a:ahLst/>
              <a:cxnLst/>
              <a:rect l="l" t="t" r="r" b="b"/>
              <a:pathLst>
                <a:path h="2472690">
                  <a:moveTo>
                    <a:pt x="0" y="2472483"/>
                  </a:moveTo>
                  <a:lnTo>
                    <a:pt x="0" y="0"/>
                  </a:lnTo>
                </a:path>
              </a:pathLst>
            </a:custGeom>
            <a:ln w="110456">
              <a:solidFill>
                <a:srgbClr val="214B8C"/>
              </a:solidFill>
            </a:ln>
          </p:spPr>
          <p:txBody>
            <a:bodyPr wrap="square" lIns="0" tIns="0" rIns="0" bIns="0" rtlCol="0"/>
            <a:lstStyle/>
            <a:p>
              <a:endParaRPr/>
            </a:p>
          </p:txBody>
        </p:sp>
        <p:sp>
          <p:nvSpPr>
            <p:cNvPr id="5" name="object 5"/>
            <p:cNvSpPr/>
            <p:nvPr/>
          </p:nvSpPr>
          <p:spPr>
            <a:xfrm>
              <a:off x="1915880" y="3136778"/>
              <a:ext cx="4401820" cy="2075180"/>
            </a:xfrm>
            <a:custGeom>
              <a:avLst/>
              <a:gdLst/>
              <a:ahLst/>
              <a:cxnLst/>
              <a:rect l="l" t="t" r="r" b="b"/>
              <a:pathLst>
                <a:path w="4401820" h="2075179">
                  <a:moveTo>
                    <a:pt x="3789309" y="2074740"/>
                  </a:moveTo>
                  <a:lnTo>
                    <a:pt x="726359" y="2074740"/>
                  </a:lnTo>
                  <a:lnTo>
                    <a:pt x="678672" y="2073192"/>
                  </a:lnTo>
                  <a:lnTo>
                    <a:pt x="631798" y="2068610"/>
                  </a:lnTo>
                  <a:lnTo>
                    <a:pt x="585834" y="2061092"/>
                  </a:lnTo>
                  <a:lnTo>
                    <a:pt x="540876" y="2050733"/>
                  </a:lnTo>
                  <a:lnTo>
                    <a:pt x="497021" y="2037631"/>
                  </a:lnTo>
                  <a:lnTo>
                    <a:pt x="454364" y="2021881"/>
                  </a:lnTo>
                  <a:lnTo>
                    <a:pt x="413003" y="2003580"/>
                  </a:lnTo>
                  <a:lnTo>
                    <a:pt x="373035" y="1982825"/>
                  </a:lnTo>
                  <a:lnTo>
                    <a:pt x="334554" y="1959711"/>
                  </a:lnTo>
                  <a:lnTo>
                    <a:pt x="297659" y="1934335"/>
                  </a:lnTo>
                  <a:lnTo>
                    <a:pt x="262444" y="1906794"/>
                  </a:lnTo>
                  <a:lnTo>
                    <a:pt x="229008" y="1877183"/>
                  </a:lnTo>
                  <a:lnTo>
                    <a:pt x="197446" y="1845600"/>
                  </a:lnTo>
                  <a:lnTo>
                    <a:pt x="167854" y="1812140"/>
                  </a:lnTo>
                  <a:lnTo>
                    <a:pt x="140330" y="1776901"/>
                  </a:lnTo>
                  <a:lnTo>
                    <a:pt x="114969" y="1739978"/>
                  </a:lnTo>
                  <a:lnTo>
                    <a:pt x="91869" y="1701468"/>
                  </a:lnTo>
                  <a:lnTo>
                    <a:pt x="71125" y="1661466"/>
                  </a:lnTo>
                  <a:lnTo>
                    <a:pt x="52833" y="1620071"/>
                  </a:lnTo>
                  <a:lnTo>
                    <a:pt x="37092" y="1577377"/>
                  </a:lnTo>
                  <a:lnTo>
                    <a:pt x="23996" y="1533482"/>
                  </a:lnTo>
                  <a:lnTo>
                    <a:pt x="13642" y="1488482"/>
                  </a:lnTo>
                  <a:lnTo>
                    <a:pt x="6127" y="1442472"/>
                  </a:lnTo>
                  <a:lnTo>
                    <a:pt x="1547" y="1395550"/>
                  </a:lnTo>
                  <a:lnTo>
                    <a:pt x="0" y="1347812"/>
                  </a:lnTo>
                  <a:lnTo>
                    <a:pt x="1547" y="1300099"/>
                  </a:lnTo>
                  <a:lnTo>
                    <a:pt x="6127" y="1253198"/>
                  </a:lnTo>
                  <a:lnTo>
                    <a:pt x="13642" y="1207205"/>
                  </a:lnTo>
                  <a:lnTo>
                    <a:pt x="23996" y="1162218"/>
                  </a:lnTo>
                  <a:lnTo>
                    <a:pt x="37092" y="1118332"/>
                  </a:lnTo>
                  <a:lnTo>
                    <a:pt x="52833" y="1075646"/>
                  </a:lnTo>
                  <a:lnTo>
                    <a:pt x="71125" y="1034255"/>
                  </a:lnTo>
                  <a:lnTo>
                    <a:pt x="91869" y="994256"/>
                  </a:lnTo>
                  <a:lnTo>
                    <a:pt x="114969" y="955745"/>
                  </a:lnTo>
                  <a:lnTo>
                    <a:pt x="140330" y="918819"/>
                  </a:lnTo>
                  <a:lnTo>
                    <a:pt x="167854" y="883576"/>
                  </a:lnTo>
                  <a:lnTo>
                    <a:pt x="197446" y="850111"/>
                  </a:lnTo>
                  <a:lnTo>
                    <a:pt x="229008" y="818521"/>
                  </a:lnTo>
                  <a:lnTo>
                    <a:pt x="262444" y="788903"/>
                  </a:lnTo>
                  <a:lnTo>
                    <a:pt x="297659" y="761354"/>
                  </a:lnTo>
                  <a:lnTo>
                    <a:pt x="334554" y="735969"/>
                  </a:lnTo>
                  <a:lnTo>
                    <a:pt x="373035" y="712847"/>
                  </a:lnTo>
                  <a:lnTo>
                    <a:pt x="413003" y="692082"/>
                  </a:lnTo>
                  <a:lnTo>
                    <a:pt x="454364" y="673773"/>
                  </a:lnTo>
                  <a:lnTo>
                    <a:pt x="497021" y="658015"/>
                  </a:lnTo>
                  <a:lnTo>
                    <a:pt x="540876" y="644906"/>
                  </a:lnTo>
                  <a:lnTo>
                    <a:pt x="585834" y="634542"/>
                  </a:lnTo>
                  <a:lnTo>
                    <a:pt x="631798" y="627019"/>
                  </a:lnTo>
                  <a:lnTo>
                    <a:pt x="678672" y="622434"/>
                  </a:lnTo>
                  <a:lnTo>
                    <a:pt x="726359" y="620885"/>
                  </a:lnTo>
                  <a:lnTo>
                    <a:pt x="762834" y="621832"/>
                  </a:lnTo>
                  <a:lnTo>
                    <a:pt x="799288" y="624644"/>
                  </a:lnTo>
                  <a:lnTo>
                    <a:pt x="835618" y="629282"/>
                  </a:lnTo>
                  <a:lnTo>
                    <a:pt x="871720" y="635702"/>
                  </a:lnTo>
                  <a:lnTo>
                    <a:pt x="892024" y="590469"/>
                  </a:lnTo>
                  <a:lnTo>
                    <a:pt x="914347" y="546519"/>
                  </a:lnTo>
                  <a:lnTo>
                    <a:pt x="938620" y="503899"/>
                  </a:lnTo>
                  <a:lnTo>
                    <a:pt x="964774" y="462658"/>
                  </a:lnTo>
                  <a:lnTo>
                    <a:pt x="992741" y="422843"/>
                  </a:lnTo>
                  <a:lnTo>
                    <a:pt x="1022453" y="384503"/>
                  </a:lnTo>
                  <a:lnTo>
                    <a:pt x="1053840" y="347685"/>
                  </a:lnTo>
                  <a:lnTo>
                    <a:pt x="1086836" y="312437"/>
                  </a:lnTo>
                  <a:lnTo>
                    <a:pt x="1121370" y="278808"/>
                  </a:lnTo>
                  <a:lnTo>
                    <a:pt x="1157375" y="246845"/>
                  </a:lnTo>
                  <a:lnTo>
                    <a:pt x="1194783" y="216597"/>
                  </a:lnTo>
                  <a:lnTo>
                    <a:pt x="1233524" y="188111"/>
                  </a:lnTo>
                  <a:lnTo>
                    <a:pt x="1273531" y="161436"/>
                  </a:lnTo>
                  <a:lnTo>
                    <a:pt x="1314734" y="136618"/>
                  </a:lnTo>
                  <a:lnTo>
                    <a:pt x="1357066" y="113707"/>
                  </a:lnTo>
                  <a:lnTo>
                    <a:pt x="1400458" y="92751"/>
                  </a:lnTo>
                  <a:lnTo>
                    <a:pt x="1444841" y="73796"/>
                  </a:lnTo>
                  <a:lnTo>
                    <a:pt x="1490147" y="56892"/>
                  </a:lnTo>
                  <a:lnTo>
                    <a:pt x="1536308" y="42086"/>
                  </a:lnTo>
                  <a:lnTo>
                    <a:pt x="1583255" y="29426"/>
                  </a:lnTo>
                  <a:lnTo>
                    <a:pt x="1630920" y="18960"/>
                  </a:lnTo>
                  <a:lnTo>
                    <a:pt x="1679234" y="10737"/>
                  </a:lnTo>
                  <a:lnTo>
                    <a:pt x="1728129" y="4804"/>
                  </a:lnTo>
                  <a:lnTo>
                    <a:pt x="1777536" y="1209"/>
                  </a:lnTo>
                  <a:lnTo>
                    <a:pt x="1827386" y="0"/>
                  </a:lnTo>
                  <a:lnTo>
                    <a:pt x="1875994" y="1136"/>
                  </a:lnTo>
                  <a:lnTo>
                    <a:pt x="1924152" y="4517"/>
                  </a:lnTo>
                  <a:lnTo>
                    <a:pt x="1971798" y="10100"/>
                  </a:lnTo>
                  <a:lnTo>
                    <a:pt x="2018872" y="17841"/>
                  </a:lnTo>
                  <a:lnTo>
                    <a:pt x="2065315" y="27697"/>
                  </a:lnTo>
                  <a:lnTo>
                    <a:pt x="2111064" y="39624"/>
                  </a:lnTo>
                  <a:lnTo>
                    <a:pt x="2156061" y="53581"/>
                  </a:lnTo>
                  <a:lnTo>
                    <a:pt x="2200244" y="69522"/>
                  </a:lnTo>
                  <a:lnTo>
                    <a:pt x="2243553" y="87407"/>
                  </a:lnTo>
                  <a:lnTo>
                    <a:pt x="2285928" y="107190"/>
                  </a:lnTo>
                  <a:lnTo>
                    <a:pt x="2327307" y="128829"/>
                  </a:lnTo>
                  <a:lnTo>
                    <a:pt x="2367631" y="152281"/>
                  </a:lnTo>
                  <a:lnTo>
                    <a:pt x="2406839" y="177502"/>
                  </a:lnTo>
                  <a:lnTo>
                    <a:pt x="2444871" y="204450"/>
                  </a:lnTo>
                  <a:lnTo>
                    <a:pt x="2481666" y="233081"/>
                  </a:lnTo>
                  <a:lnTo>
                    <a:pt x="2517163" y="263351"/>
                  </a:lnTo>
                  <a:lnTo>
                    <a:pt x="2551302" y="295219"/>
                  </a:lnTo>
                  <a:lnTo>
                    <a:pt x="2584023" y="328640"/>
                  </a:lnTo>
                  <a:lnTo>
                    <a:pt x="2615265" y="363572"/>
                  </a:lnTo>
                  <a:lnTo>
                    <a:pt x="2644968" y="399971"/>
                  </a:lnTo>
                  <a:lnTo>
                    <a:pt x="2673071" y="437794"/>
                  </a:lnTo>
                  <a:lnTo>
                    <a:pt x="2699514" y="476998"/>
                  </a:lnTo>
                  <a:lnTo>
                    <a:pt x="2724236" y="517540"/>
                  </a:lnTo>
                  <a:lnTo>
                    <a:pt x="2747176" y="559376"/>
                  </a:lnTo>
                  <a:lnTo>
                    <a:pt x="2768275" y="602464"/>
                  </a:lnTo>
                  <a:lnTo>
                    <a:pt x="2787472" y="646760"/>
                  </a:lnTo>
                  <a:lnTo>
                    <a:pt x="2834585" y="635439"/>
                  </a:lnTo>
                  <a:lnTo>
                    <a:pt x="2882381" y="627354"/>
                  </a:lnTo>
                  <a:lnTo>
                    <a:pt x="2930716" y="622502"/>
                  </a:lnTo>
                  <a:lnTo>
                    <a:pt x="2979444" y="620885"/>
                  </a:lnTo>
                  <a:lnTo>
                    <a:pt x="3030723" y="622700"/>
                  </a:lnTo>
                  <a:lnTo>
                    <a:pt x="3081368" y="628087"/>
                  </a:lnTo>
                  <a:lnTo>
                    <a:pt x="3131218" y="636961"/>
                  </a:lnTo>
                  <a:lnTo>
                    <a:pt x="3180111" y="649234"/>
                  </a:lnTo>
                  <a:lnTo>
                    <a:pt x="3227884" y="664821"/>
                  </a:lnTo>
                  <a:lnTo>
                    <a:pt x="3274375" y="683635"/>
                  </a:lnTo>
                  <a:lnTo>
                    <a:pt x="3319421" y="705589"/>
                  </a:lnTo>
                  <a:lnTo>
                    <a:pt x="3362861" y="730597"/>
                  </a:lnTo>
                  <a:lnTo>
                    <a:pt x="3404532" y="758574"/>
                  </a:lnTo>
                  <a:lnTo>
                    <a:pt x="3444272" y="789432"/>
                  </a:lnTo>
                  <a:lnTo>
                    <a:pt x="3481919" y="823085"/>
                  </a:lnTo>
                  <a:lnTo>
                    <a:pt x="3517309" y="859447"/>
                  </a:lnTo>
                  <a:lnTo>
                    <a:pt x="3550282" y="898431"/>
                  </a:lnTo>
                  <a:lnTo>
                    <a:pt x="3596200" y="881142"/>
                  </a:lnTo>
                  <a:lnTo>
                    <a:pt x="3643358" y="867548"/>
                  </a:lnTo>
                  <a:lnTo>
                    <a:pt x="3691461" y="857732"/>
                  </a:lnTo>
                  <a:lnTo>
                    <a:pt x="3740210" y="851780"/>
                  </a:lnTo>
                  <a:lnTo>
                    <a:pt x="3789309" y="849778"/>
                  </a:lnTo>
                  <a:lnTo>
                    <a:pt x="3837050" y="851625"/>
                  </a:lnTo>
                  <a:lnTo>
                    <a:pt x="3883800" y="857075"/>
                  </a:lnTo>
                  <a:lnTo>
                    <a:pt x="3929422" y="865989"/>
                  </a:lnTo>
                  <a:lnTo>
                    <a:pt x="3973778" y="878232"/>
                  </a:lnTo>
                  <a:lnTo>
                    <a:pt x="4016732" y="893665"/>
                  </a:lnTo>
                  <a:lnTo>
                    <a:pt x="4058146" y="912152"/>
                  </a:lnTo>
                  <a:lnTo>
                    <a:pt x="4097883" y="933553"/>
                  </a:lnTo>
                  <a:lnTo>
                    <a:pt x="4135805" y="957733"/>
                  </a:lnTo>
                  <a:lnTo>
                    <a:pt x="4171776" y="984554"/>
                  </a:lnTo>
                  <a:lnTo>
                    <a:pt x="4205658" y="1013878"/>
                  </a:lnTo>
                  <a:lnTo>
                    <a:pt x="4237314" y="1045568"/>
                  </a:lnTo>
                  <a:lnTo>
                    <a:pt x="4266606" y="1079487"/>
                  </a:lnTo>
                  <a:lnTo>
                    <a:pt x="4293398" y="1115497"/>
                  </a:lnTo>
                  <a:lnTo>
                    <a:pt x="4317552" y="1153461"/>
                  </a:lnTo>
                  <a:lnTo>
                    <a:pt x="4338930" y="1193241"/>
                  </a:lnTo>
                  <a:lnTo>
                    <a:pt x="4357396" y="1234700"/>
                  </a:lnTo>
                  <a:lnTo>
                    <a:pt x="4372813" y="1277700"/>
                  </a:lnTo>
                  <a:lnTo>
                    <a:pt x="4385042" y="1322105"/>
                  </a:lnTo>
                  <a:lnTo>
                    <a:pt x="4393948" y="1367776"/>
                  </a:lnTo>
                  <a:lnTo>
                    <a:pt x="4399392" y="1414577"/>
                  </a:lnTo>
                  <a:lnTo>
                    <a:pt x="4401237" y="1462370"/>
                  </a:lnTo>
                  <a:lnTo>
                    <a:pt x="4399392" y="1510161"/>
                  </a:lnTo>
                  <a:lnTo>
                    <a:pt x="4393948" y="1556957"/>
                  </a:lnTo>
                  <a:lnTo>
                    <a:pt x="4385043" y="1602622"/>
                  </a:lnTo>
                  <a:lnTo>
                    <a:pt x="4372813" y="1647018"/>
                  </a:lnTo>
                  <a:lnTo>
                    <a:pt x="4357397" y="1690008"/>
                  </a:lnTo>
                  <a:lnTo>
                    <a:pt x="4338930" y="1731455"/>
                  </a:lnTo>
                  <a:lnTo>
                    <a:pt x="4317552" y="1771221"/>
                  </a:lnTo>
                  <a:lnTo>
                    <a:pt x="4293398" y="1809170"/>
                  </a:lnTo>
                  <a:lnTo>
                    <a:pt x="4266606" y="1845165"/>
                  </a:lnTo>
                  <a:lnTo>
                    <a:pt x="4237314" y="1879068"/>
                  </a:lnTo>
                  <a:lnTo>
                    <a:pt x="4205658" y="1910742"/>
                  </a:lnTo>
                  <a:lnTo>
                    <a:pt x="4171776" y="1940051"/>
                  </a:lnTo>
                  <a:lnTo>
                    <a:pt x="4135806" y="1966857"/>
                  </a:lnTo>
                  <a:lnTo>
                    <a:pt x="4097883" y="1991022"/>
                  </a:lnTo>
                  <a:lnTo>
                    <a:pt x="4058146" y="2012410"/>
                  </a:lnTo>
                  <a:lnTo>
                    <a:pt x="4016732" y="2030884"/>
                  </a:lnTo>
                  <a:lnTo>
                    <a:pt x="3973778" y="2046307"/>
                  </a:lnTo>
                  <a:lnTo>
                    <a:pt x="3929422" y="2058541"/>
                  </a:lnTo>
                  <a:lnTo>
                    <a:pt x="3883800" y="2067449"/>
                  </a:lnTo>
                  <a:lnTo>
                    <a:pt x="3837050" y="2072895"/>
                  </a:lnTo>
                  <a:lnTo>
                    <a:pt x="3789309" y="2074740"/>
                  </a:lnTo>
                  <a:close/>
                </a:path>
              </a:pathLst>
            </a:custGeom>
            <a:solidFill>
              <a:srgbClr val="6DB4E7"/>
            </a:solidFill>
          </p:spPr>
          <p:txBody>
            <a:bodyPr wrap="square" lIns="0" tIns="0" rIns="0" bIns="0" rtlCol="0"/>
            <a:lstStyle/>
            <a:p>
              <a:endParaRPr/>
            </a:p>
          </p:txBody>
        </p:sp>
        <p:sp>
          <p:nvSpPr>
            <p:cNvPr id="6" name="object 6"/>
            <p:cNvSpPr/>
            <p:nvPr/>
          </p:nvSpPr>
          <p:spPr>
            <a:xfrm>
              <a:off x="1860652" y="3081490"/>
              <a:ext cx="4512310" cy="2184400"/>
            </a:xfrm>
            <a:custGeom>
              <a:avLst/>
              <a:gdLst/>
              <a:ahLst/>
              <a:cxnLst/>
              <a:rect l="l" t="t" r="r" b="b"/>
              <a:pathLst>
                <a:path w="4512310" h="2184400">
                  <a:moveTo>
                    <a:pt x="3938784" y="2171700"/>
                  </a:moveTo>
                  <a:lnTo>
                    <a:pt x="641270" y="2171700"/>
                  </a:lnTo>
                  <a:lnTo>
                    <a:pt x="509132" y="2133600"/>
                  </a:lnTo>
                  <a:lnTo>
                    <a:pt x="467288" y="2108200"/>
                  </a:lnTo>
                  <a:lnTo>
                    <a:pt x="426683" y="2095500"/>
                  </a:lnTo>
                  <a:lnTo>
                    <a:pt x="387398" y="2070100"/>
                  </a:lnTo>
                  <a:lnTo>
                    <a:pt x="349516" y="2044700"/>
                  </a:lnTo>
                  <a:lnTo>
                    <a:pt x="313120" y="2019300"/>
                  </a:lnTo>
                  <a:lnTo>
                    <a:pt x="278292" y="1993900"/>
                  </a:lnTo>
                  <a:lnTo>
                    <a:pt x="245113" y="1968500"/>
                  </a:lnTo>
                  <a:lnTo>
                    <a:pt x="213667" y="1930400"/>
                  </a:lnTo>
                  <a:lnTo>
                    <a:pt x="184036" y="1905000"/>
                  </a:lnTo>
                  <a:lnTo>
                    <a:pt x="156302" y="1866900"/>
                  </a:lnTo>
                  <a:lnTo>
                    <a:pt x="130548" y="1828800"/>
                  </a:lnTo>
                  <a:lnTo>
                    <a:pt x="106856" y="1790700"/>
                  </a:lnTo>
                  <a:lnTo>
                    <a:pt x="85308" y="1752600"/>
                  </a:lnTo>
                  <a:lnTo>
                    <a:pt x="65986" y="1714500"/>
                  </a:lnTo>
                  <a:lnTo>
                    <a:pt x="48974" y="1663700"/>
                  </a:lnTo>
                  <a:lnTo>
                    <a:pt x="34352" y="1625600"/>
                  </a:lnTo>
                  <a:lnTo>
                    <a:pt x="22205" y="1587500"/>
                  </a:lnTo>
                  <a:lnTo>
                    <a:pt x="12614" y="1536700"/>
                  </a:lnTo>
                  <a:lnTo>
                    <a:pt x="5661" y="1485900"/>
                  </a:lnTo>
                  <a:lnTo>
                    <a:pt x="1429" y="1447800"/>
                  </a:lnTo>
                  <a:lnTo>
                    <a:pt x="0" y="1397000"/>
                  </a:lnTo>
                  <a:lnTo>
                    <a:pt x="1429" y="1346200"/>
                  </a:lnTo>
                  <a:lnTo>
                    <a:pt x="5661" y="1308100"/>
                  </a:lnTo>
                  <a:lnTo>
                    <a:pt x="12614" y="1257300"/>
                  </a:lnTo>
                  <a:lnTo>
                    <a:pt x="22205" y="1206500"/>
                  </a:lnTo>
                  <a:lnTo>
                    <a:pt x="34352" y="1168400"/>
                  </a:lnTo>
                  <a:lnTo>
                    <a:pt x="48974" y="1130300"/>
                  </a:lnTo>
                  <a:lnTo>
                    <a:pt x="65986" y="1079500"/>
                  </a:lnTo>
                  <a:lnTo>
                    <a:pt x="85308" y="1041400"/>
                  </a:lnTo>
                  <a:lnTo>
                    <a:pt x="106856" y="1003300"/>
                  </a:lnTo>
                  <a:lnTo>
                    <a:pt x="130548" y="965200"/>
                  </a:lnTo>
                  <a:lnTo>
                    <a:pt x="156302" y="927100"/>
                  </a:lnTo>
                  <a:lnTo>
                    <a:pt x="184036" y="889000"/>
                  </a:lnTo>
                  <a:lnTo>
                    <a:pt x="213667" y="863600"/>
                  </a:lnTo>
                  <a:lnTo>
                    <a:pt x="245113" y="825500"/>
                  </a:lnTo>
                  <a:lnTo>
                    <a:pt x="278292" y="800100"/>
                  </a:lnTo>
                  <a:lnTo>
                    <a:pt x="313120" y="774700"/>
                  </a:lnTo>
                  <a:lnTo>
                    <a:pt x="349516" y="749300"/>
                  </a:lnTo>
                  <a:lnTo>
                    <a:pt x="387398" y="723900"/>
                  </a:lnTo>
                  <a:lnTo>
                    <a:pt x="426683" y="698500"/>
                  </a:lnTo>
                  <a:lnTo>
                    <a:pt x="467288" y="685800"/>
                  </a:lnTo>
                  <a:lnTo>
                    <a:pt x="509132" y="660400"/>
                  </a:lnTo>
                  <a:lnTo>
                    <a:pt x="552132" y="647700"/>
                  </a:lnTo>
                  <a:lnTo>
                    <a:pt x="641270" y="622300"/>
                  </a:lnTo>
                  <a:lnTo>
                    <a:pt x="894032" y="622300"/>
                  </a:lnTo>
                  <a:lnTo>
                    <a:pt x="915490" y="584200"/>
                  </a:lnTo>
                  <a:lnTo>
                    <a:pt x="938735" y="533400"/>
                  </a:lnTo>
                  <a:lnTo>
                    <a:pt x="963709" y="495300"/>
                  </a:lnTo>
                  <a:lnTo>
                    <a:pt x="990356" y="457200"/>
                  </a:lnTo>
                  <a:lnTo>
                    <a:pt x="1018616" y="419100"/>
                  </a:lnTo>
                  <a:lnTo>
                    <a:pt x="1048433" y="381000"/>
                  </a:lnTo>
                  <a:lnTo>
                    <a:pt x="1079748" y="342900"/>
                  </a:lnTo>
                  <a:lnTo>
                    <a:pt x="1112503" y="317500"/>
                  </a:lnTo>
                  <a:lnTo>
                    <a:pt x="1146642" y="279400"/>
                  </a:lnTo>
                  <a:lnTo>
                    <a:pt x="1182106" y="254000"/>
                  </a:lnTo>
                  <a:lnTo>
                    <a:pt x="1218837" y="215900"/>
                  </a:lnTo>
                  <a:lnTo>
                    <a:pt x="1256778" y="190500"/>
                  </a:lnTo>
                  <a:lnTo>
                    <a:pt x="1295871" y="165100"/>
                  </a:lnTo>
                  <a:lnTo>
                    <a:pt x="1336058" y="139700"/>
                  </a:lnTo>
                  <a:lnTo>
                    <a:pt x="1377281" y="114300"/>
                  </a:lnTo>
                  <a:lnTo>
                    <a:pt x="1419483" y="101600"/>
                  </a:lnTo>
                  <a:lnTo>
                    <a:pt x="1462606" y="76200"/>
                  </a:lnTo>
                  <a:lnTo>
                    <a:pt x="1551383" y="50800"/>
                  </a:lnTo>
                  <a:lnTo>
                    <a:pt x="1737444" y="0"/>
                  </a:lnTo>
                  <a:lnTo>
                    <a:pt x="2029302" y="0"/>
                  </a:lnTo>
                  <a:lnTo>
                    <a:pt x="2216894" y="50800"/>
                  </a:lnTo>
                  <a:lnTo>
                    <a:pt x="2306234" y="76200"/>
                  </a:lnTo>
                  <a:lnTo>
                    <a:pt x="2349591" y="101600"/>
                  </a:lnTo>
                  <a:lnTo>
                    <a:pt x="1832081" y="101600"/>
                  </a:lnTo>
                  <a:lnTo>
                    <a:pt x="1782215" y="114300"/>
                  </a:lnTo>
                  <a:lnTo>
                    <a:pt x="1733076" y="114300"/>
                  </a:lnTo>
                  <a:lnTo>
                    <a:pt x="1590640" y="152400"/>
                  </a:lnTo>
                  <a:lnTo>
                    <a:pt x="1500450" y="177800"/>
                  </a:lnTo>
                  <a:lnTo>
                    <a:pt x="1456969" y="203200"/>
                  </a:lnTo>
                  <a:lnTo>
                    <a:pt x="1414648" y="228600"/>
                  </a:lnTo>
                  <a:lnTo>
                    <a:pt x="1373546" y="241300"/>
                  </a:lnTo>
                  <a:lnTo>
                    <a:pt x="1333727" y="266700"/>
                  </a:lnTo>
                  <a:lnTo>
                    <a:pt x="1295251" y="304800"/>
                  </a:lnTo>
                  <a:lnTo>
                    <a:pt x="1258180" y="330200"/>
                  </a:lnTo>
                  <a:lnTo>
                    <a:pt x="1222576" y="355600"/>
                  </a:lnTo>
                  <a:lnTo>
                    <a:pt x="1188500" y="393700"/>
                  </a:lnTo>
                  <a:lnTo>
                    <a:pt x="1156014" y="431800"/>
                  </a:lnTo>
                  <a:lnTo>
                    <a:pt x="1125179" y="457200"/>
                  </a:lnTo>
                  <a:lnTo>
                    <a:pt x="1096057" y="495300"/>
                  </a:lnTo>
                  <a:lnTo>
                    <a:pt x="1068710" y="533400"/>
                  </a:lnTo>
                  <a:lnTo>
                    <a:pt x="1043198" y="571500"/>
                  </a:lnTo>
                  <a:lnTo>
                    <a:pt x="1019585" y="622300"/>
                  </a:lnTo>
                  <a:lnTo>
                    <a:pt x="997931" y="660400"/>
                  </a:lnTo>
                  <a:lnTo>
                    <a:pt x="978298" y="711200"/>
                  </a:lnTo>
                  <a:lnTo>
                    <a:pt x="972447" y="723900"/>
                  </a:lnTo>
                  <a:lnTo>
                    <a:pt x="733653" y="723900"/>
                  </a:lnTo>
                  <a:lnTo>
                    <a:pt x="686630" y="736600"/>
                  </a:lnTo>
                  <a:lnTo>
                    <a:pt x="640631" y="736600"/>
                  </a:lnTo>
                  <a:lnTo>
                    <a:pt x="552157" y="762000"/>
                  </a:lnTo>
                  <a:lnTo>
                    <a:pt x="509910" y="787400"/>
                  </a:lnTo>
                  <a:lnTo>
                    <a:pt x="469141" y="800100"/>
                  </a:lnTo>
                  <a:lnTo>
                    <a:pt x="429963" y="825500"/>
                  </a:lnTo>
                  <a:lnTo>
                    <a:pt x="392490" y="850900"/>
                  </a:lnTo>
                  <a:lnTo>
                    <a:pt x="356836" y="876300"/>
                  </a:lnTo>
                  <a:lnTo>
                    <a:pt x="323113" y="901700"/>
                  </a:lnTo>
                  <a:lnTo>
                    <a:pt x="291437" y="939800"/>
                  </a:lnTo>
                  <a:lnTo>
                    <a:pt x="261919" y="977900"/>
                  </a:lnTo>
                  <a:lnTo>
                    <a:pt x="234673" y="1003300"/>
                  </a:lnTo>
                  <a:lnTo>
                    <a:pt x="209813" y="1041400"/>
                  </a:lnTo>
                  <a:lnTo>
                    <a:pt x="187454" y="1079500"/>
                  </a:lnTo>
                  <a:lnTo>
                    <a:pt x="167707" y="1130300"/>
                  </a:lnTo>
                  <a:lnTo>
                    <a:pt x="150686" y="1168400"/>
                  </a:lnTo>
                  <a:lnTo>
                    <a:pt x="136506" y="1206500"/>
                  </a:lnTo>
                  <a:lnTo>
                    <a:pt x="125279" y="1257300"/>
                  </a:lnTo>
                  <a:lnTo>
                    <a:pt x="117119" y="1295400"/>
                  </a:lnTo>
                  <a:lnTo>
                    <a:pt x="112140" y="1346200"/>
                  </a:lnTo>
                  <a:lnTo>
                    <a:pt x="110455" y="1397000"/>
                  </a:lnTo>
                  <a:lnTo>
                    <a:pt x="112140" y="1447800"/>
                  </a:lnTo>
                  <a:lnTo>
                    <a:pt x="117119" y="1485900"/>
                  </a:lnTo>
                  <a:lnTo>
                    <a:pt x="125279" y="1536700"/>
                  </a:lnTo>
                  <a:lnTo>
                    <a:pt x="136506" y="1587500"/>
                  </a:lnTo>
                  <a:lnTo>
                    <a:pt x="150686" y="1625600"/>
                  </a:lnTo>
                  <a:lnTo>
                    <a:pt x="167707" y="1663700"/>
                  </a:lnTo>
                  <a:lnTo>
                    <a:pt x="187454" y="1714500"/>
                  </a:lnTo>
                  <a:lnTo>
                    <a:pt x="209813" y="1752600"/>
                  </a:lnTo>
                  <a:lnTo>
                    <a:pt x="234673" y="1790700"/>
                  </a:lnTo>
                  <a:lnTo>
                    <a:pt x="261919" y="1816100"/>
                  </a:lnTo>
                  <a:lnTo>
                    <a:pt x="291437" y="1854200"/>
                  </a:lnTo>
                  <a:lnTo>
                    <a:pt x="323113" y="1892300"/>
                  </a:lnTo>
                  <a:lnTo>
                    <a:pt x="356836" y="1917700"/>
                  </a:lnTo>
                  <a:lnTo>
                    <a:pt x="392490" y="1943100"/>
                  </a:lnTo>
                  <a:lnTo>
                    <a:pt x="429963" y="1968500"/>
                  </a:lnTo>
                  <a:lnTo>
                    <a:pt x="469141" y="1993900"/>
                  </a:lnTo>
                  <a:lnTo>
                    <a:pt x="509910" y="2006600"/>
                  </a:lnTo>
                  <a:lnTo>
                    <a:pt x="552157" y="2032000"/>
                  </a:lnTo>
                  <a:lnTo>
                    <a:pt x="640631" y="2057400"/>
                  </a:lnTo>
                  <a:lnTo>
                    <a:pt x="686630" y="2057400"/>
                  </a:lnTo>
                  <a:lnTo>
                    <a:pt x="733653" y="2070100"/>
                  </a:lnTo>
                  <a:lnTo>
                    <a:pt x="4212406" y="2070100"/>
                  </a:lnTo>
                  <a:lnTo>
                    <a:pt x="4193777" y="2082800"/>
                  </a:lnTo>
                  <a:lnTo>
                    <a:pt x="4154833" y="2108200"/>
                  </a:lnTo>
                  <a:lnTo>
                    <a:pt x="4114315" y="2120900"/>
                  </a:lnTo>
                  <a:lnTo>
                    <a:pt x="4072338" y="2133600"/>
                  </a:lnTo>
                  <a:lnTo>
                    <a:pt x="4029014" y="2159000"/>
                  </a:lnTo>
                  <a:lnTo>
                    <a:pt x="3984458" y="2159000"/>
                  </a:lnTo>
                  <a:lnTo>
                    <a:pt x="3938784" y="2171700"/>
                  </a:lnTo>
                  <a:close/>
                </a:path>
                <a:path w="4512310" h="2184400">
                  <a:moveTo>
                    <a:pt x="2809342" y="762000"/>
                  </a:moveTo>
                  <a:lnTo>
                    <a:pt x="2792257" y="723900"/>
                  </a:lnTo>
                  <a:lnTo>
                    <a:pt x="2773016" y="673100"/>
                  </a:lnTo>
                  <a:lnTo>
                    <a:pt x="2751682" y="635000"/>
                  </a:lnTo>
                  <a:lnTo>
                    <a:pt x="2728320" y="584200"/>
                  </a:lnTo>
                  <a:lnTo>
                    <a:pt x="2702994" y="546100"/>
                  </a:lnTo>
                  <a:lnTo>
                    <a:pt x="2675768" y="508000"/>
                  </a:lnTo>
                  <a:lnTo>
                    <a:pt x="2646706" y="469900"/>
                  </a:lnTo>
                  <a:lnTo>
                    <a:pt x="2615871" y="431800"/>
                  </a:lnTo>
                  <a:lnTo>
                    <a:pt x="2583329" y="393700"/>
                  </a:lnTo>
                  <a:lnTo>
                    <a:pt x="2549142" y="368300"/>
                  </a:lnTo>
                  <a:lnTo>
                    <a:pt x="2513376" y="330200"/>
                  </a:lnTo>
                  <a:lnTo>
                    <a:pt x="2476093" y="304800"/>
                  </a:lnTo>
                  <a:lnTo>
                    <a:pt x="2437359" y="279400"/>
                  </a:lnTo>
                  <a:lnTo>
                    <a:pt x="2397237" y="254000"/>
                  </a:lnTo>
                  <a:lnTo>
                    <a:pt x="2355791" y="228600"/>
                  </a:lnTo>
                  <a:lnTo>
                    <a:pt x="2313085" y="203200"/>
                  </a:lnTo>
                  <a:lnTo>
                    <a:pt x="2269184" y="177800"/>
                  </a:lnTo>
                  <a:lnTo>
                    <a:pt x="2178050" y="152400"/>
                  </a:lnTo>
                  <a:lnTo>
                    <a:pt x="2033984" y="114300"/>
                  </a:lnTo>
                  <a:lnTo>
                    <a:pt x="1984253" y="114300"/>
                  </a:lnTo>
                  <a:lnTo>
                    <a:pt x="1933776" y="101600"/>
                  </a:lnTo>
                  <a:lnTo>
                    <a:pt x="2349591" y="101600"/>
                  </a:lnTo>
                  <a:lnTo>
                    <a:pt x="2391996" y="114300"/>
                  </a:lnTo>
                  <a:lnTo>
                    <a:pt x="2433392" y="139700"/>
                  </a:lnTo>
                  <a:lnTo>
                    <a:pt x="2473721" y="165100"/>
                  </a:lnTo>
                  <a:lnTo>
                    <a:pt x="2512926" y="190500"/>
                  </a:lnTo>
                  <a:lnTo>
                    <a:pt x="2550951" y="228600"/>
                  </a:lnTo>
                  <a:lnTo>
                    <a:pt x="2587739" y="254000"/>
                  </a:lnTo>
                  <a:lnTo>
                    <a:pt x="2623231" y="279400"/>
                  </a:lnTo>
                  <a:lnTo>
                    <a:pt x="2657371" y="317500"/>
                  </a:lnTo>
                  <a:lnTo>
                    <a:pt x="2690101" y="355600"/>
                  </a:lnTo>
                  <a:lnTo>
                    <a:pt x="2721365" y="381000"/>
                  </a:lnTo>
                  <a:lnTo>
                    <a:pt x="2751106" y="419100"/>
                  </a:lnTo>
                  <a:lnTo>
                    <a:pt x="2779266" y="457200"/>
                  </a:lnTo>
                  <a:lnTo>
                    <a:pt x="2805787" y="508000"/>
                  </a:lnTo>
                  <a:lnTo>
                    <a:pt x="2830614" y="546100"/>
                  </a:lnTo>
                  <a:lnTo>
                    <a:pt x="2853688" y="584200"/>
                  </a:lnTo>
                  <a:lnTo>
                    <a:pt x="2874953" y="635000"/>
                  </a:lnTo>
                  <a:lnTo>
                    <a:pt x="3224520" y="635000"/>
                  </a:lnTo>
                  <a:lnTo>
                    <a:pt x="3314732" y="660400"/>
                  </a:lnTo>
                  <a:lnTo>
                    <a:pt x="3358254" y="685800"/>
                  </a:lnTo>
                  <a:lnTo>
                    <a:pt x="3400565" y="711200"/>
                  </a:lnTo>
                  <a:lnTo>
                    <a:pt x="3441550" y="723900"/>
                  </a:lnTo>
                  <a:lnTo>
                    <a:pt x="2987634" y="723900"/>
                  </a:lnTo>
                  <a:lnTo>
                    <a:pt x="2941486" y="736600"/>
                  </a:lnTo>
                  <a:lnTo>
                    <a:pt x="2896325" y="736600"/>
                  </a:lnTo>
                  <a:lnTo>
                    <a:pt x="2809342" y="762000"/>
                  </a:lnTo>
                  <a:close/>
                </a:path>
                <a:path w="4512310" h="2184400">
                  <a:moveTo>
                    <a:pt x="837892" y="622300"/>
                  </a:moveTo>
                  <a:lnTo>
                    <a:pt x="734043" y="622300"/>
                  </a:lnTo>
                  <a:lnTo>
                    <a:pt x="781587" y="609600"/>
                  </a:lnTo>
                  <a:lnTo>
                    <a:pt x="809750" y="609600"/>
                  </a:lnTo>
                  <a:lnTo>
                    <a:pt x="837892" y="622300"/>
                  </a:lnTo>
                  <a:close/>
                </a:path>
                <a:path w="4512310" h="2184400">
                  <a:moveTo>
                    <a:pt x="3083023" y="622300"/>
                  </a:moveTo>
                  <a:lnTo>
                    <a:pt x="2954232" y="622300"/>
                  </a:lnTo>
                  <a:lnTo>
                    <a:pt x="2994338" y="609600"/>
                  </a:lnTo>
                  <a:lnTo>
                    <a:pt x="3034672" y="609600"/>
                  </a:lnTo>
                  <a:lnTo>
                    <a:pt x="3083023" y="622300"/>
                  </a:lnTo>
                  <a:close/>
                </a:path>
                <a:path w="4512310" h="2184400">
                  <a:moveTo>
                    <a:pt x="3224520" y="635000"/>
                  </a:moveTo>
                  <a:lnTo>
                    <a:pt x="2874953" y="635000"/>
                  </a:lnTo>
                  <a:lnTo>
                    <a:pt x="2914417" y="622300"/>
                  </a:lnTo>
                  <a:lnTo>
                    <a:pt x="3178062" y="622300"/>
                  </a:lnTo>
                  <a:lnTo>
                    <a:pt x="3224520" y="635000"/>
                  </a:lnTo>
                  <a:close/>
                </a:path>
                <a:path w="4512310" h="2184400">
                  <a:moveTo>
                    <a:pt x="960747" y="749300"/>
                  </a:moveTo>
                  <a:lnTo>
                    <a:pt x="917438" y="736600"/>
                  </a:lnTo>
                  <a:lnTo>
                    <a:pt x="873072" y="736600"/>
                  </a:lnTo>
                  <a:lnTo>
                    <a:pt x="827754" y="723900"/>
                  </a:lnTo>
                  <a:lnTo>
                    <a:pt x="972447" y="723900"/>
                  </a:lnTo>
                  <a:lnTo>
                    <a:pt x="960747" y="749300"/>
                  </a:lnTo>
                  <a:close/>
                </a:path>
                <a:path w="4512310" h="2184400">
                  <a:moveTo>
                    <a:pt x="3587837" y="1016000"/>
                  </a:moveTo>
                  <a:lnTo>
                    <a:pt x="3558524" y="977900"/>
                  </a:lnTo>
                  <a:lnTo>
                    <a:pt x="3526460" y="939800"/>
                  </a:lnTo>
                  <a:lnTo>
                    <a:pt x="3491791" y="901700"/>
                  </a:lnTo>
                  <a:lnTo>
                    <a:pt x="3454667" y="876300"/>
                  </a:lnTo>
                  <a:lnTo>
                    <a:pt x="3415237" y="838200"/>
                  </a:lnTo>
                  <a:lnTo>
                    <a:pt x="3373651" y="812800"/>
                  </a:lnTo>
                  <a:lnTo>
                    <a:pt x="3330057" y="787400"/>
                  </a:lnTo>
                  <a:lnTo>
                    <a:pt x="3284604" y="774700"/>
                  </a:lnTo>
                  <a:lnTo>
                    <a:pt x="3237441" y="762000"/>
                  </a:lnTo>
                  <a:lnTo>
                    <a:pt x="3188717" y="736600"/>
                  </a:lnTo>
                  <a:lnTo>
                    <a:pt x="3138582" y="736600"/>
                  </a:lnTo>
                  <a:lnTo>
                    <a:pt x="3087184" y="723900"/>
                  </a:lnTo>
                  <a:lnTo>
                    <a:pt x="3441550" y="723900"/>
                  </a:lnTo>
                  <a:lnTo>
                    <a:pt x="3481092" y="749300"/>
                  </a:lnTo>
                  <a:lnTo>
                    <a:pt x="3519077" y="787400"/>
                  </a:lnTo>
                  <a:lnTo>
                    <a:pt x="3555387" y="812800"/>
                  </a:lnTo>
                  <a:lnTo>
                    <a:pt x="3589906" y="850900"/>
                  </a:lnTo>
                  <a:lnTo>
                    <a:pt x="3622520" y="876300"/>
                  </a:lnTo>
                  <a:lnTo>
                    <a:pt x="4050676" y="876300"/>
                  </a:lnTo>
                  <a:lnTo>
                    <a:pt x="4072338" y="889000"/>
                  </a:lnTo>
                  <a:lnTo>
                    <a:pt x="4114316" y="901700"/>
                  </a:lnTo>
                  <a:lnTo>
                    <a:pt x="4154833" y="914400"/>
                  </a:lnTo>
                  <a:lnTo>
                    <a:pt x="4193778" y="939800"/>
                  </a:lnTo>
                  <a:lnTo>
                    <a:pt x="4212406" y="952500"/>
                  </a:lnTo>
                  <a:lnTo>
                    <a:pt x="3789676" y="952500"/>
                  </a:lnTo>
                  <a:lnTo>
                    <a:pt x="3684748" y="977900"/>
                  </a:lnTo>
                  <a:lnTo>
                    <a:pt x="3635168" y="990600"/>
                  </a:lnTo>
                  <a:lnTo>
                    <a:pt x="3587837" y="1016000"/>
                  </a:lnTo>
                  <a:close/>
                </a:path>
                <a:path w="4512310" h="2184400">
                  <a:moveTo>
                    <a:pt x="3892106" y="850900"/>
                  </a:moveTo>
                  <a:lnTo>
                    <a:pt x="3787976" y="850900"/>
                  </a:lnTo>
                  <a:lnTo>
                    <a:pt x="3844537" y="838200"/>
                  </a:lnTo>
                  <a:lnTo>
                    <a:pt x="3892106" y="850900"/>
                  </a:lnTo>
                  <a:close/>
                </a:path>
                <a:path w="4512310" h="2184400">
                  <a:moveTo>
                    <a:pt x="4050676" y="876300"/>
                  </a:moveTo>
                  <a:lnTo>
                    <a:pt x="3622520" y="876300"/>
                  </a:lnTo>
                  <a:lnTo>
                    <a:pt x="3731871" y="850900"/>
                  </a:lnTo>
                  <a:lnTo>
                    <a:pt x="3938784" y="850900"/>
                  </a:lnTo>
                  <a:lnTo>
                    <a:pt x="3984458" y="863600"/>
                  </a:lnTo>
                  <a:lnTo>
                    <a:pt x="4029014" y="863600"/>
                  </a:lnTo>
                  <a:lnTo>
                    <a:pt x="4050676" y="876300"/>
                  </a:lnTo>
                  <a:close/>
                </a:path>
                <a:path w="4512310" h="2184400">
                  <a:moveTo>
                    <a:pt x="4212406" y="2070100"/>
                  </a:moveTo>
                  <a:lnTo>
                    <a:pt x="3892578" y="2070100"/>
                  </a:lnTo>
                  <a:lnTo>
                    <a:pt x="3939484" y="2057400"/>
                  </a:lnTo>
                  <a:lnTo>
                    <a:pt x="4029218" y="2032000"/>
                  </a:lnTo>
                  <a:lnTo>
                    <a:pt x="4071713" y="2019300"/>
                  </a:lnTo>
                  <a:lnTo>
                    <a:pt x="4112404" y="1993900"/>
                  </a:lnTo>
                  <a:lnTo>
                    <a:pt x="4151123" y="1981200"/>
                  </a:lnTo>
                  <a:lnTo>
                    <a:pt x="4187705" y="1955800"/>
                  </a:lnTo>
                  <a:lnTo>
                    <a:pt x="4221981" y="1917700"/>
                  </a:lnTo>
                  <a:lnTo>
                    <a:pt x="4253785" y="1892300"/>
                  </a:lnTo>
                  <a:lnTo>
                    <a:pt x="4282951" y="1854200"/>
                  </a:lnTo>
                  <a:lnTo>
                    <a:pt x="4309310" y="1816100"/>
                  </a:lnTo>
                  <a:lnTo>
                    <a:pt x="4332697" y="1778000"/>
                  </a:lnTo>
                  <a:lnTo>
                    <a:pt x="4352944" y="1739900"/>
                  </a:lnTo>
                  <a:lnTo>
                    <a:pt x="4369884" y="1701800"/>
                  </a:lnTo>
                  <a:lnTo>
                    <a:pt x="4383350" y="1651000"/>
                  </a:lnTo>
                  <a:lnTo>
                    <a:pt x="4393175" y="1600200"/>
                  </a:lnTo>
                  <a:lnTo>
                    <a:pt x="4399193" y="1562100"/>
                  </a:lnTo>
                  <a:lnTo>
                    <a:pt x="4401236" y="1511300"/>
                  </a:lnTo>
                  <a:lnTo>
                    <a:pt x="4399193" y="1460500"/>
                  </a:lnTo>
                  <a:lnTo>
                    <a:pt x="4393175" y="1422400"/>
                  </a:lnTo>
                  <a:lnTo>
                    <a:pt x="4383350" y="1371600"/>
                  </a:lnTo>
                  <a:lnTo>
                    <a:pt x="4369884" y="1320800"/>
                  </a:lnTo>
                  <a:lnTo>
                    <a:pt x="4352944" y="1282700"/>
                  </a:lnTo>
                  <a:lnTo>
                    <a:pt x="4332697" y="1244600"/>
                  </a:lnTo>
                  <a:lnTo>
                    <a:pt x="4309310" y="1206500"/>
                  </a:lnTo>
                  <a:lnTo>
                    <a:pt x="4282951" y="1168400"/>
                  </a:lnTo>
                  <a:lnTo>
                    <a:pt x="4253785" y="1130300"/>
                  </a:lnTo>
                  <a:lnTo>
                    <a:pt x="4221981" y="1104900"/>
                  </a:lnTo>
                  <a:lnTo>
                    <a:pt x="4187705" y="1066800"/>
                  </a:lnTo>
                  <a:lnTo>
                    <a:pt x="4151123" y="1041400"/>
                  </a:lnTo>
                  <a:lnTo>
                    <a:pt x="4112404" y="1028700"/>
                  </a:lnTo>
                  <a:lnTo>
                    <a:pt x="4071713" y="1003300"/>
                  </a:lnTo>
                  <a:lnTo>
                    <a:pt x="4029218" y="990600"/>
                  </a:lnTo>
                  <a:lnTo>
                    <a:pt x="3985086" y="977900"/>
                  </a:lnTo>
                  <a:lnTo>
                    <a:pt x="3892578" y="952500"/>
                  </a:lnTo>
                  <a:lnTo>
                    <a:pt x="4212406" y="952500"/>
                  </a:lnTo>
                  <a:lnTo>
                    <a:pt x="4231035" y="965200"/>
                  </a:lnTo>
                  <a:lnTo>
                    <a:pt x="4266490" y="990600"/>
                  </a:lnTo>
                  <a:lnTo>
                    <a:pt x="4300030" y="1028700"/>
                  </a:lnTo>
                  <a:lnTo>
                    <a:pt x="4331542" y="1054100"/>
                  </a:lnTo>
                  <a:lnTo>
                    <a:pt x="4360910" y="1092200"/>
                  </a:lnTo>
                  <a:lnTo>
                    <a:pt x="4388022" y="1130300"/>
                  </a:lnTo>
                  <a:lnTo>
                    <a:pt x="4412763" y="1155700"/>
                  </a:lnTo>
                  <a:lnTo>
                    <a:pt x="4435020" y="1206500"/>
                  </a:lnTo>
                  <a:lnTo>
                    <a:pt x="4454678" y="1244600"/>
                  </a:lnTo>
                  <a:lnTo>
                    <a:pt x="4471625" y="1282700"/>
                  </a:lnTo>
                  <a:lnTo>
                    <a:pt x="4485746" y="1320800"/>
                  </a:lnTo>
                  <a:lnTo>
                    <a:pt x="4496926" y="1371600"/>
                  </a:lnTo>
                  <a:lnTo>
                    <a:pt x="4505054" y="1422400"/>
                  </a:lnTo>
                  <a:lnTo>
                    <a:pt x="4510014" y="1460500"/>
                  </a:lnTo>
                  <a:lnTo>
                    <a:pt x="4511692" y="1511300"/>
                  </a:lnTo>
                  <a:lnTo>
                    <a:pt x="4510014" y="1562100"/>
                  </a:lnTo>
                  <a:lnTo>
                    <a:pt x="4505054" y="1600200"/>
                  </a:lnTo>
                  <a:lnTo>
                    <a:pt x="4496926" y="1651000"/>
                  </a:lnTo>
                  <a:lnTo>
                    <a:pt x="4485745" y="1701800"/>
                  </a:lnTo>
                  <a:lnTo>
                    <a:pt x="4471625" y="1739900"/>
                  </a:lnTo>
                  <a:lnTo>
                    <a:pt x="4454678" y="1778000"/>
                  </a:lnTo>
                  <a:lnTo>
                    <a:pt x="4435020" y="1816100"/>
                  </a:lnTo>
                  <a:lnTo>
                    <a:pt x="4412763" y="1866900"/>
                  </a:lnTo>
                  <a:lnTo>
                    <a:pt x="4388022" y="1892300"/>
                  </a:lnTo>
                  <a:lnTo>
                    <a:pt x="4360910" y="1930400"/>
                  </a:lnTo>
                  <a:lnTo>
                    <a:pt x="4331541" y="1968500"/>
                  </a:lnTo>
                  <a:lnTo>
                    <a:pt x="4300030" y="1993900"/>
                  </a:lnTo>
                  <a:lnTo>
                    <a:pt x="4266490" y="2032000"/>
                  </a:lnTo>
                  <a:lnTo>
                    <a:pt x="4231034" y="2057400"/>
                  </a:lnTo>
                  <a:lnTo>
                    <a:pt x="4212406" y="2070100"/>
                  </a:lnTo>
                  <a:close/>
                </a:path>
                <a:path w="4512310" h="2184400">
                  <a:moveTo>
                    <a:pt x="3844537" y="2184400"/>
                  </a:moveTo>
                  <a:lnTo>
                    <a:pt x="781587" y="2184400"/>
                  </a:lnTo>
                  <a:lnTo>
                    <a:pt x="734043" y="2171700"/>
                  </a:lnTo>
                  <a:lnTo>
                    <a:pt x="3892106" y="2171700"/>
                  </a:lnTo>
                  <a:lnTo>
                    <a:pt x="3844537" y="2184400"/>
                  </a:lnTo>
                  <a:close/>
                </a:path>
              </a:pathLst>
            </a:custGeom>
            <a:solidFill>
              <a:srgbClr val="214B8C"/>
            </a:solidFill>
          </p:spPr>
          <p:txBody>
            <a:bodyPr wrap="square" lIns="0" tIns="0" rIns="0" bIns="0" rtlCol="0"/>
            <a:lstStyle/>
            <a:p>
              <a:endParaRPr/>
            </a:p>
          </p:txBody>
        </p:sp>
        <p:sp>
          <p:nvSpPr>
            <p:cNvPr id="7" name="object 7"/>
            <p:cNvSpPr/>
            <p:nvPr/>
          </p:nvSpPr>
          <p:spPr>
            <a:xfrm>
              <a:off x="3976551" y="6868613"/>
              <a:ext cx="280670" cy="280670"/>
            </a:xfrm>
            <a:custGeom>
              <a:avLst/>
              <a:gdLst/>
              <a:ahLst/>
              <a:cxnLst/>
              <a:rect l="l" t="t" r="r" b="b"/>
              <a:pathLst>
                <a:path w="280670" h="280670">
                  <a:moveTo>
                    <a:pt x="140058" y="280420"/>
                  </a:moveTo>
                  <a:lnTo>
                    <a:pt x="95716" y="273291"/>
                  </a:lnTo>
                  <a:lnTo>
                    <a:pt x="57260" y="253422"/>
                  </a:lnTo>
                  <a:lnTo>
                    <a:pt x="26968" y="223098"/>
                  </a:lnTo>
                  <a:lnTo>
                    <a:pt x="7122" y="184600"/>
                  </a:lnTo>
                  <a:lnTo>
                    <a:pt x="0" y="140210"/>
                  </a:lnTo>
                  <a:lnTo>
                    <a:pt x="7122" y="95905"/>
                  </a:lnTo>
                  <a:lnTo>
                    <a:pt x="26968" y="57418"/>
                  </a:lnTo>
                  <a:lnTo>
                    <a:pt x="57260" y="27061"/>
                  </a:lnTo>
                  <a:lnTo>
                    <a:pt x="95716" y="7151"/>
                  </a:lnTo>
                  <a:lnTo>
                    <a:pt x="140058" y="0"/>
                  </a:lnTo>
                  <a:lnTo>
                    <a:pt x="184314" y="7151"/>
                  </a:lnTo>
                  <a:lnTo>
                    <a:pt x="222760" y="27061"/>
                  </a:lnTo>
                  <a:lnTo>
                    <a:pt x="253084" y="57418"/>
                  </a:lnTo>
                  <a:lnTo>
                    <a:pt x="272973" y="95905"/>
                  </a:lnTo>
                  <a:lnTo>
                    <a:pt x="280116" y="140210"/>
                  </a:lnTo>
                  <a:lnTo>
                    <a:pt x="272973" y="184600"/>
                  </a:lnTo>
                  <a:lnTo>
                    <a:pt x="253084" y="223098"/>
                  </a:lnTo>
                  <a:lnTo>
                    <a:pt x="222760" y="253422"/>
                  </a:lnTo>
                  <a:lnTo>
                    <a:pt x="184314" y="273291"/>
                  </a:lnTo>
                  <a:lnTo>
                    <a:pt x="140058" y="280420"/>
                  </a:lnTo>
                  <a:close/>
                </a:path>
              </a:pathLst>
            </a:custGeom>
            <a:solidFill>
              <a:srgbClr val="6DB4E7"/>
            </a:solidFill>
          </p:spPr>
          <p:txBody>
            <a:bodyPr wrap="square" lIns="0" tIns="0" rIns="0" bIns="0" rtlCol="0"/>
            <a:lstStyle/>
            <a:p>
              <a:endParaRPr/>
            </a:p>
          </p:txBody>
        </p:sp>
        <p:sp>
          <p:nvSpPr>
            <p:cNvPr id="8" name="object 8"/>
            <p:cNvSpPr/>
            <p:nvPr/>
          </p:nvSpPr>
          <p:spPr>
            <a:xfrm>
              <a:off x="3976551" y="6868613"/>
              <a:ext cx="280670" cy="280670"/>
            </a:xfrm>
            <a:custGeom>
              <a:avLst/>
              <a:gdLst/>
              <a:ahLst/>
              <a:cxnLst/>
              <a:rect l="l" t="t" r="r" b="b"/>
              <a:pathLst>
                <a:path w="280670" h="280670">
                  <a:moveTo>
                    <a:pt x="0" y="140210"/>
                  </a:moveTo>
                  <a:lnTo>
                    <a:pt x="7122" y="184600"/>
                  </a:lnTo>
                  <a:lnTo>
                    <a:pt x="26968" y="223098"/>
                  </a:lnTo>
                  <a:lnTo>
                    <a:pt x="57260" y="253422"/>
                  </a:lnTo>
                  <a:lnTo>
                    <a:pt x="95716" y="273291"/>
                  </a:lnTo>
                  <a:lnTo>
                    <a:pt x="140058" y="280421"/>
                  </a:lnTo>
                  <a:lnTo>
                    <a:pt x="184314" y="273291"/>
                  </a:lnTo>
                  <a:lnTo>
                    <a:pt x="222760" y="253422"/>
                  </a:lnTo>
                  <a:lnTo>
                    <a:pt x="253083" y="223098"/>
                  </a:lnTo>
                  <a:lnTo>
                    <a:pt x="272973" y="184600"/>
                  </a:lnTo>
                  <a:lnTo>
                    <a:pt x="280116" y="140210"/>
                  </a:lnTo>
                  <a:lnTo>
                    <a:pt x="272973" y="95905"/>
                  </a:lnTo>
                  <a:lnTo>
                    <a:pt x="253083" y="57418"/>
                  </a:lnTo>
                  <a:lnTo>
                    <a:pt x="222760" y="27061"/>
                  </a:lnTo>
                  <a:lnTo>
                    <a:pt x="184314" y="7151"/>
                  </a:lnTo>
                  <a:lnTo>
                    <a:pt x="140058" y="0"/>
                  </a:lnTo>
                  <a:lnTo>
                    <a:pt x="95716" y="7151"/>
                  </a:lnTo>
                  <a:lnTo>
                    <a:pt x="57260" y="27061"/>
                  </a:lnTo>
                  <a:lnTo>
                    <a:pt x="26968" y="57418"/>
                  </a:lnTo>
                  <a:lnTo>
                    <a:pt x="7122" y="95905"/>
                  </a:lnTo>
                  <a:lnTo>
                    <a:pt x="0" y="140210"/>
                  </a:lnTo>
                  <a:close/>
                </a:path>
              </a:pathLst>
            </a:custGeom>
            <a:ln w="110516">
              <a:solidFill>
                <a:srgbClr val="214B8C"/>
              </a:solidFill>
            </a:ln>
          </p:spPr>
          <p:txBody>
            <a:bodyPr wrap="square" lIns="0" tIns="0" rIns="0" bIns="0" rtlCol="0"/>
            <a:lstStyle/>
            <a:p>
              <a:endParaRPr/>
            </a:p>
          </p:txBody>
        </p:sp>
      </p:grpSp>
      <p:sp>
        <p:nvSpPr>
          <p:cNvPr id="9" name="object 9"/>
          <p:cNvSpPr txBox="1">
            <a:spLocks noGrp="1"/>
          </p:cNvSpPr>
          <p:nvPr>
            <p:ph type="title"/>
          </p:nvPr>
        </p:nvSpPr>
        <p:spPr>
          <a:xfrm>
            <a:off x="4572000" y="876300"/>
            <a:ext cx="9439910" cy="980440"/>
          </a:xfrm>
          <a:prstGeom prst="rect">
            <a:avLst/>
          </a:prstGeom>
        </p:spPr>
        <p:txBody>
          <a:bodyPr vert="horz" wrap="square" lIns="0" tIns="14604" rIns="0" bIns="0" rtlCol="0">
            <a:spAutoFit/>
          </a:bodyPr>
          <a:lstStyle/>
          <a:p>
            <a:pPr marL="12700">
              <a:lnSpc>
                <a:spcPct val="100000"/>
              </a:lnSpc>
              <a:spcBef>
                <a:spcPts val="114"/>
              </a:spcBef>
            </a:pPr>
            <a:r>
              <a:rPr sz="6250" spc="-80" dirty="0"/>
              <a:t>Objetivo</a:t>
            </a:r>
            <a:r>
              <a:rPr sz="6250" spc="-455" dirty="0"/>
              <a:t> </a:t>
            </a:r>
            <a:r>
              <a:rPr sz="6250" dirty="0"/>
              <a:t>del</a:t>
            </a:r>
            <a:r>
              <a:rPr sz="6250" spc="-459" dirty="0"/>
              <a:t> </a:t>
            </a:r>
            <a:r>
              <a:rPr sz="6250" spc="-10" dirty="0"/>
              <a:t>Proyecto</a:t>
            </a:r>
            <a:endParaRPr sz="6250" dirty="0"/>
          </a:p>
        </p:txBody>
      </p:sp>
      <p:sp>
        <p:nvSpPr>
          <p:cNvPr id="10" name="object 10"/>
          <p:cNvSpPr txBox="1">
            <a:spLocks noGrp="1"/>
          </p:cNvSpPr>
          <p:nvPr>
            <p:ph type="body" idx="1"/>
          </p:nvPr>
        </p:nvSpPr>
        <p:spPr>
          <a:xfrm>
            <a:off x="8433296" y="3266225"/>
            <a:ext cx="9168903" cy="3767698"/>
          </a:xfrm>
          <a:prstGeom prst="rect">
            <a:avLst/>
          </a:prstGeom>
        </p:spPr>
        <p:txBody>
          <a:bodyPr vert="horz" wrap="square" lIns="0" tIns="12700" rIns="0" bIns="0" rtlCol="0">
            <a:spAutoFit/>
          </a:bodyPr>
          <a:lstStyle/>
          <a:p>
            <a:pPr marL="12700">
              <a:lnSpc>
                <a:spcPct val="100000"/>
              </a:lnSpc>
              <a:spcBef>
                <a:spcPts val="100"/>
              </a:spcBef>
            </a:pPr>
            <a:r>
              <a:rPr dirty="0"/>
              <a:t>O</a:t>
            </a:r>
            <a:r>
              <a:rPr spc="-110" dirty="0"/>
              <a:t> </a:t>
            </a:r>
            <a:r>
              <a:rPr dirty="0"/>
              <a:t>B</a:t>
            </a:r>
            <a:r>
              <a:rPr spc="-65" dirty="0"/>
              <a:t> </a:t>
            </a:r>
            <a:r>
              <a:rPr dirty="0"/>
              <a:t>J</a:t>
            </a:r>
            <a:r>
              <a:rPr spc="-65" dirty="0"/>
              <a:t> </a:t>
            </a:r>
            <a:r>
              <a:rPr dirty="0"/>
              <a:t>E</a:t>
            </a:r>
            <a:r>
              <a:rPr spc="-65" dirty="0"/>
              <a:t> </a:t>
            </a:r>
            <a:r>
              <a:rPr spc="-170" dirty="0"/>
              <a:t>T</a:t>
            </a:r>
            <a:r>
              <a:rPr spc="-45" dirty="0"/>
              <a:t> </a:t>
            </a:r>
            <a:r>
              <a:rPr spc="-540" dirty="0"/>
              <a:t>I</a:t>
            </a:r>
            <a:r>
              <a:rPr spc="-45" dirty="0"/>
              <a:t> </a:t>
            </a:r>
            <a:r>
              <a:rPr dirty="0"/>
              <a:t>V</a:t>
            </a:r>
            <a:r>
              <a:rPr spc="-65" dirty="0"/>
              <a:t> </a:t>
            </a:r>
            <a:r>
              <a:rPr dirty="0"/>
              <a:t>O</a:t>
            </a:r>
            <a:r>
              <a:rPr spc="-65" dirty="0"/>
              <a:t> </a:t>
            </a:r>
            <a:r>
              <a:rPr spc="-390" dirty="0"/>
              <a:t>:</a:t>
            </a:r>
          </a:p>
          <a:p>
            <a:pPr>
              <a:lnSpc>
                <a:spcPct val="100000"/>
              </a:lnSpc>
            </a:pPr>
            <a:endParaRPr sz="2800" spc="-390" dirty="0"/>
          </a:p>
          <a:p>
            <a:r>
              <a:rPr lang="es-EC" sz="2800" b="0" dirty="0"/>
              <a:t>Diseñar e implementar una base de datos relacional en PostgreSQL que soporte de forma segura, eficiente y escalable la gestión de usuarios, productos, servicios, ofertas, notificaciones y auditoría para la aplicación </a:t>
            </a:r>
            <a:r>
              <a:rPr lang="es-EC" sz="2800" b="0" dirty="0" err="1"/>
              <a:t>EPNprende</a:t>
            </a:r>
            <a:r>
              <a:rPr lang="es-EC" sz="2800" b="0" dirty="0"/>
              <a:t>.</a:t>
            </a:r>
          </a:p>
          <a:p>
            <a:pPr>
              <a:lnSpc>
                <a:spcPct val="100000"/>
              </a:lnSpc>
            </a:pPr>
            <a:endParaRPr spc="-390" dirty="0"/>
          </a:p>
        </p:txBody>
      </p:sp>
    </p:spTree>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75" name="Rectangle 7174">
            <a:extLst>
              <a:ext uri="{FF2B5EF4-FFF2-40B4-BE49-F238E27FC236}">
                <a16:creationId xmlns:a16="http://schemas.microsoft.com/office/drawing/2014/main" id="{A6D37EE4-EA1B-46EE-A54B-5233C63C96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3428" cy="10287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5A209C47-1DE3-8259-DE2B-D2AE34FE09A4}"/>
              </a:ext>
            </a:extLst>
          </p:cNvPr>
          <p:cNvSpPr>
            <a:spLocks noGrp="1"/>
          </p:cNvSpPr>
          <p:nvPr>
            <p:ph type="title"/>
          </p:nvPr>
        </p:nvSpPr>
        <p:spPr>
          <a:xfrm>
            <a:off x="858739" y="357808"/>
            <a:ext cx="16570520" cy="2151623"/>
          </a:xfrm>
        </p:spPr>
        <p:txBody>
          <a:bodyPr anchor="b">
            <a:normAutofit/>
          </a:bodyPr>
          <a:lstStyle/>
          <a:p>
            <a:pPr>
              <a:lnSpc>
                <a:spcPct val="90000"/>
              </a:lnSpc>
            </a:pPr>
            <a:r>
              <a:rPr lang="es-EC" sz="7500" dirty="0">
                <a:latin typeface="Roboto" panose="02000000000000000000" pitchFamily="2" charset="0"/>
                <a:ea typeface="MS Mincho" panose="02020609040205080304" pitchFamily="49" charset="-128"/>
                <a:cs typeface="Times New Roman" panose="02020603050405020304" pitchFamily="18" charset="0"/>
              </a:rPr>
              <a:t>Beneficios de las Implementaciones</a:t>
            </a:r>
            <a:br>
              <a:rPr lang="es-EC" sz="7500" dirty="0">
                <a:latin typeface="Cambria" panose="02040503050406030204" pitchFamily="18" charset="0"/>
                <a:ea typeface="MS Mincho" panose="02020609040205080304" pitchFamily="49" charset="-128"/>
                <a:cs typeface="Times New Roman" panose="02020603050405020304" pitchFamily="18" charset="0"/>
              </a:rPr>
            </a:br>
            <a:endParaRPr lang="es-EC" sz="7500" dirty="0"/>
          </a:p>
        </p:txBody>
      </p:sp>
      <p:sp>
        <p:nvSpPr>
          <p:cNvPr id="7177" name="sketch line">
            <a:extLst>
              <a:ext uri="{FF2B5EF4-FFF2-40B4-BE49-F238E27FC236}">
                <a16:creationId xmlns:a16="http://schemas.microsoft.com/office/drawing/2014/main" id="{927D5270-6648-4CC1-8F78-48BE299CAC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8739" y="2651563"/>
            <a:ext cx="16459200" cy="27432"/>
          </a:xfrm>
          <a:custGeom>
            <a:avLst/>
            <a:gdLst>
              <a:gd name="connsiteX0" fmla="*/ 0 w 16459200"/>
              <a:gd name="connsiteY0" fmla="*/ 0 h 27432"/>
              <a:gd name="connsiteX1" fmla="*/ 192024 w 16459200"/>
              <a:gd name="connsiteY1" fmla="*/ 0 h 27432"/>
              <a:gd name="connsiteX2" fmla="*/ 1042416 w 16459200"/>
              <a:gd name="connsiteY2" fmla="*/ 0 h 27432"/>
              <a:gd name="connsiteX3" fmla="*/ 1728216 w 16459200"/>
              <a:gd name="connsiteY3" fmla="*/ 0 h 27432"/>
              <a:gd name="connsiteX4" fmla="*/ 1920240 w 16459200"/>
              <a:gd name="connsiteY4" fmla="*/ 0 h 27432"/>
              <a:gd name="connsiteX5" fmla="*/ 2441448 w 16459200"/>
              <a:gd name="connsiteY5" fmla="*/ 0 h 27432"/>
              <a:gd name="connsiteX6" fmla="*/ 2798064 w 16459200"/>
              <a:gd name="connsiteY6" fmla="*/ 0 h 27432"/>
              <a:gd name="connsiteX7" fmla="*/ 3648456 w 16459200"/>
              <a:gd name="connsiteY7" fmla="*/ 0 h 27432"/>
              <a:gd name="connsiteX8" fmla="*/ 4005072 w 16459200"/>
              <a:gd name="connsiteY8" fmla="*/ 0 h 27432"/>
              <a:gd name="connsiteX9" fmla="*/ 5020056 w 16459200"/>
              <a:gd name="connsiteY9" fmla="*/ 0 h 27432"/>
              <a:gd name="connsiteX10" fmla="*/ 5212080 w 16459200"/>
              <a:gd name="connsiteY10" fmla="*/ 0 h 27432"/>
              <a:gd name="connsiteX11" fmla="*/ 5568696 w 16459200"/>
              <a:gd name="connsiteY11" fmla="*/ 0 h 27432"/>
              <a:gd name="connsiteX12" fmla="*/ 6089904 w 16459200"/>
              <a:gd name="connsiteY12" fmla="*/ 0 h 27432"/>
              <a:gd name="connsiteX13" fmla="*/ 6611112 w 16459200"/>
              <a:gd name="connsiteY13" fmla="*/ 0 h 27432"/>
              <a:gd name="connsiteX14" fmla="*/ 7461504 w 16459200"/>
              <a:gd name="connsiteY14" fmla="*/ 0 h 27432"/>
              <a:gd name="connsiteX15" fmla="*/ 8476488 w 16459200"/>
              <a:gd name="connsiteY15" fmla="*/ 0 h 27432"/>
              <a:gd name="connsiteX16" fmla="*/ 9326880 w 16459200"/>
              <a:gd name="connsiteY16" fmla="*/ 0 h 27432"/>
              <a:gd name="connsiteX17" fmla="*/ 9683496 w 16459200"/>
              <a:gd name="connsiteY17" fmla="*/ 0 h 27432"/>
              <a:gd name="connsiteX18" fmla="*/ 9875520 w 16459200"/>
              <a:gd name="connsiteY18" fmla="*/ 0 h 27432"/>
              <a:gd name="connsiteX19" fmla="*/ 10067544 w 16459200"/>
              <a:gd name="connsiteY19" fmla="*/ 0 h 27432"/>
              <a:gd name="connsiteX20" fmla="*/ 10424160 w 16459200"/>
              <a:gd name="connsiteY20" fmla="*/ 0 h 27432"/>
              <a:gd name="connsiteX21" fmla="*/ 10945368 w 16459200"/>
              <a:gd name="connsiteY21" fmla="*/ 0 h 27432"/>
              <a:gd name="connsiteX22" fmla="*/ 11795760 w 16459200"/>
              <a:gd name="connsiteY22" fmla="*/ 0 h 27432"/>
              <a:gd name="connsiteX23" fmla="*/ 12152376 w 16459200"/>
              <a:gd name="connsiteY23" fmla="*/ 0 h 27432"/>
              <a:gd name="connsiteX24" fmla="*/ 12838176 w 16459200"/>
              <a:gd name="connsiteY24" fmla="*/ 0 h 27432"/>
              <a:gd name="connsiteX25" fmla="*/ 13853160 w 16459200"/>
              <a:gd name="connsiteY25" fmla="*/ 0 h 27432"/>
              <a:gd name="connsiteX26" fmla="*/ 14209776 w 16459200"/>
              <a:gd name="connsiteY26" fmla="*/ 0 h 27432"/>
              <a:gd name="connsiteX27" fmla="*/ 14895576 w 16459200"/>
              <a:gd name="connsiteY27" fmla="*/ 0 h 27432"/>
              <a:gd name="connsiteX28" fmla="*/ 15581376 w 16459200"/>
              <a:gd name="connsiteY28" fmla="*/ 0 h 27432"/>
              <a:gd name="connsiteX29" fmla="*/ 15773400 w 16459200"/>
              <a:gd name="connsiteY29" fmla="*/ 0 h 27432"/>
              <a:gd name="connsiteX30" fmla="*/ 16459200 w 16459200"/>
              <a:gd name="connsiteY30" fmla="*/ 0 h 27432"/>
              <a:gd name="connsiteX31" fmla="*/ 16459200 w 16459200"/>
              <a:gd name="connsiteY31" fmla="*/ 27432 h 27432"/>
              <a:gd name="connsiteX32" fmla="*/ 15444216 w 16459200"/>
              <a:gd name="connsiteY32" fmla="*/ 27432 h 27432"/>
              <a:gd name="connsiteX33" fmla="*/ 15087600 w 16459200"/>
              <a:gd name="connsiteY33" fmla="*/ 27432 h 27432"/>
              <a:gd name="connsiteX34" fmla="*/ 14401800 w 16459200"/>
              <a:gd name="connsiteY34" fmla="*/ 27432 h 27432"/>
              <a:gd name="connsiteX35" fmla="*/ 13551408 w 16459200"/>
              <a:gd name="connsiteY35" fmla="*/ 27432 h 27432"/>
              <a:gd name="connsiteX36" fmla="*/ 13030200 w 16459200"/>
              <a:gd name="connsiteY36" fmla="*/ 27432 h 27432"/>
              <a:gd name="connsiteX37" fmla="*/ 12179808 w 16459200"/>
              <a:gd name="connsiteY37" fmla="*/ 27432 h 27432"/>
              <a:gd name="connsiteX38" fmla="*/ 11329416 w 16459200"/>
              <a:gd name="connsiteY38" fmla="*/ 27432 h 27432"/>
              <a:gd name="connsiteX39" fmla="*/ 10479024 w 16459200"/>
              <a:gd name="connsiteY39" fmla="*/ 27432 h 27432"/>
              <a:gd name="connsiteX40" fmla="*/ 9793224 w 16459200"/>
              <a:gd name="connsiteY40" fmla="*/ 27432 h 27432"/>
              <a:gd name="connsiteX41" fmla="*/ 9436608 w 16459200"/>
              <a:gd name="connsiteY41" fmla="*/ 27432 h 27432"/>
              <a:gd name="connsiteX42" fmla="*/ 9079992 w 16459200"/>
              <a:gd name="connsiteY42" fmla="*/ 27432 h 27432"/>
              <a:gd name="connsiteX43" fmla="*/ 8229600 w 16459200"/>
              <a:gd name="connsiteY43" fmla="*/ 27432 h 27432"/>
              <a:gd name="connsiteX44" fmla="*/ 7543800 w 16459200"/>
              <a:gd name="connsiteY44" fmla="*/ 27432 h 27432"/>
              <a:gd name="connsiteX45" fmla="*/ 7187184 w 16459200"/>
              <a:gd name="connsiteY45" fmla="*/ 27432 h 27432"/>
              <a:gd name="connsiteX46" fmla="*/ 6830568 w 16459200"/>
              <a:gd name="connsiteY46" fmla="*/ 27432 h 27432"/>
              <a:gd name="connsiteX47" fmla="*/ 6473952 w 16459200"/>
              <a:gd name="connsiteY47" fmla="*/ 27432 h 27432"/>
              <a:gd name="connsiteX48" fmla="*/ 5788152 w 16459200"/>
              <a:gd name="connsiteY48" fmla="*/ 27432 h 27432"/>
              <a:gd name="connsiteX49" fmla="*/ 5431536 w 16459200"/>
              <a:gd name="connsiteY49" fmla="*/ 27432 h 27432"/>
              <a:gd name="connsiteX50" fmla="*/ 4910328 w 16459200"/>
              <a:gd name="connsiteY50" fmla="*/ 27432 h 27432"/>
              <a:gd name="connsiteX51" fmla="*/ 4389120 w 16459200"/>
              <a:gd name="connsiteY51" fmla="*/ 27432 h 27432"/>
              <a:gd name="connsiteX52" fmla="*/ 3374136 w 16459200"/>
              <a:gd name="connsiteY52" fmla="*/ 27432 h 27432"/>
              <a:gd name="connsiteX53" fmla="*/ 2852928 w 16459200"/>
              <a:gd name="connsiteY53" fmla="*/ 27432 h 27432"/>
              <a:gd name="connsiteX54" fmla="*/ 2331720 w 16459200"/>
              <a:gd name="connsiteY54" fmla="*/ 27432 h 27432"/>
              <a:gd name="connsiteX55" fmla="*/ 1316736 w 16459200"/>
              <a:gd name="connsiteY55" fmla="*/ 27432 h 27432"/>
              <a:gd name="connsiteX56" fmla="*/ 1124712 w 16459200"/>
              <a:gd name="connsiteY56" fmla="*/ 27432 h 27432"/>
              <a:gd name="connsiteX57" fmla="*/ 0 w 16459200"/>
              <a:gd name="connsiteY57" fmla="*/ 27432 h 27432"/>
              <a:gd name="connsiteX58" fmla="*/ 0 w 16459200"/>
              <a:gd name="connsiteY58"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16459200" h="27432" fill="none" extrusionOk="0">
                <a:moveTo>
                  <a:pt x="0" y="0"/>
                </a:moveTo>
                <a:cubicBezTo>
                  <a:pt x="47956" y="-7424"/>
                  <a:pt x="130909" y="-3461"/>
                  <a:pt x="192024" y="0"/>
                </a:cubicBezTo>
                <a:cubicBezTo>
                  <a:pt x="253139" y="3461"/>
                  <a:pt x="713864" y="27473"/>
                  <a:pt x="1042416" y="0"/>
                </a:cubicBezTo>
                <a:cubicBezTo>
                  <a:pt x="1370968" y="-27473"/>
                  <a:pt x="1433592" y="6590"/>
                  <a:pt x="1728216" y="0"/>
                </a:cubicBezTo>
                <a:cubicBezTo>
                  <a:pt x="2022840" y="-6590"/>
                  <a:pt x="1862554" y="2847"/>
                  <a:pt x="1920240" y="0"/>
                </a:cubicBezTo>
                <a:cubicBezTo>
                  <a:pt x="1977926" y="-2847"/>
                  <a:pt x="2325911" y="-6884"/>
                  <a:pt x="2441448" y="0"/>
                </a:cubicBezTo>
                <a:cubicBezTo>
                  <a:pt x="2556985" y="6884"/>
                  <a:pt x="2631822" y="6977"/>
                  <a:pt x="2798064" y="0"/>
                </a:cubicBezTo>
                <a:cubicBezTo>
                  <a:pt x="2964306" y="-6977"/>
                  <a:pt x="3274078" y="-12213"/>
                  <a:pt x="3648456" y="0"/>
                </a:cubicBezTo>
                <a:cubicBezTo>
                  <a:pt x="4022834" y="12213"/>
                  <a:pt x="3857573" y="-925"/>
                  <a:pt x="4005072" y="0"/>
                </a:cubicBezTo>
                <a:cubicBezTo>
                  <a:pt x="4152571" y="925"/>
                  <a:pt x="4671117" y="36098"/>
                  <a:pt x="5020056" y="0"/>
                </a:cubicBezTo>
                <a:cubicBezTo>
                  <a:pt x="5368995" y="-36098"/>
                  <a:pt x="5129234" y="2763"/>
                  <a:pt x="5212080" y="0"/>
                </a:cubicBezTo>
                <a:cubicBezTo>
                  <a:pt x="5294926" y="-2763"/>
                  <a:pt x="5456351" y="-1340"/>
                  <a:pt x="5568696" y="0"/>
                </a:cubicBezTo>
                <a:cubicBezTo>
                  <a:pt x="5681041" y="1340"/>
                  <a:pt x="5957028" y="11791"/>
                  <a:pt x="6089904" y="0"/>
                </a:cubicBezTo>
                <a:cubicBezTo>
                  <a:pt x="6222780" y="-11791"/>
                  <a:pt x="6485557" y="8010"/>
                  <a:pt x="6611112" y="0"/>
                </a:cubicBezTo>
                <a:cubicBezTo>
                  <a:pt x="6736667" y="-8010"/>
                  <a:pt x="7207166" y="34517"/>
                  <a:pt x="7461504" y="0"/>
                </a:cubicBezTo>
                <a:cubicBezTo>
                  <a:pt x="7715842" y="-34517"/>
                  <a:pt x="7997652" y="4727"/>
                  <a:pt x="8476488" y="0"/>
                </a:cubicBezTo>
                <a:cubicBezTo>
                  <a:pt x="8955324" y="-4727"/>
                  <a:pt x="9009263" y="-31226"/>
                  <a:pt x="9326880" y="0"/>
                </a:cubicBezTo>
                <a:cubicBezTo>
                  <a:pt x="9644497" y="31226"/>
                  <a:pt x="9567141" y="-14781"/>
                  <a:pt x="9683496" y="0"/>
                </a:cubicBezTo>
                <a:cubicBezTo>
                  <a:pt x="9799851" y="14781"/>
                  <a:pt x="9804032" y="8468"/>
                  <a:pt x="9875520" y="0"/>
                </a:cubicBezTo>
                <a:cubicBezTo>
                  <a:pt x="9947008" y="-8468"/>
                  <a:pt x="9977677" y="-8510"/>
                  <a:pt x="10067544" y="0"/>
                </a:cubicBezTo>
                <a:cubicBezTo>
                  <a:pt x="10157411" y="8510"/>
                  <a:pt x="10259211" y="-4808"/>
                  <a:pt x="10424160" y="0"/>
                </a:cubicBezTo>
                <a:cubicBezTo>
                  <a:pt x="10589109" y="4808"/>
                  <a:pt x="10698874" y="12995"/>
                  <a:pt x="10945368" y="0"/>
                </a:cubicBezTo>
                <a:cubicBezTo>
                  <a:pt x="11191862" y="-12995"/>
                  <a:pt x="11497620" y="30979"/>
                  <a:pt x="11795760" y="0"/>
                </a:cubicBezTo>
                <a:cubicBezTo>
                  <a:pt x="12093900" y="-30979"/>
                  <a:pt x="12033359" y="17306"/>
                  <a:pt x="12152376" y="0"/>
                </a:cubicBezTo>
                <a:cubicBezTo>
                  <a:pt x="12271393" y="-17306"/>
                  <a:pt x="12698740" y="-6151"/>
                  <a:pt x="12838176" y="0"/>
                </a:cubicBezTo>
                <a:cubicBezTo>
                  <a:pt x="12977612" y="6151"/>
                  <a:pt x="13351157" y="-21667"/>
                  <a:pt x="13853160" y="0"/>
                </a:cubicBezTo>
                <a:cubicBezTo>
                  <a:pt x="14355163" y="21667"/>
                  <a:pt x="14035345" y="-172"/>
                  <a:pt x="14209776" y="0"/>
                </a:cubicBezTo>
                <a:cubicBezTo>
                  <a:pt x="14384207" y="172"/>
                  <a:pt x="14629222" y="-31393"/>
                  <a:pt x="14895576" y="0"/>
                </a:cubicBezTo>
                <a:cubicBezTo>
                  <a:pt x="15161930" y="31393"/>
                  <a:pt x="15418721" y="3319"/>
                  <a:pt x="15581376" y="0"/>
                </a:cubicBezTo>
                <a:cubicBezTo>
                  <a:pt x="15744031" y="-3319"/>
                  <a:pt x="15695632" y="-9543"/>
                  <a:pt x="15773400" y="0"/>
                </a:cubicBezTo>
                <a:cubicBezTo>
                  <a:pt x="15851168" y="9543"/>
                  <a:pt x="16150974" y="-26032"/>
                  <a:pt x="16459200" y="0"/>
                </a:cubicBezTo>
                <a:cubicBezTo>
                  <a:pt x="16459222" y="9322"/>
                  <a:pt x="16459920" y="14106"/>
                  <a:pt x="16459200" y="27432"/>
                </a:cubicBezTo>
                <a:cubicBezTo>
                  <a:pt x="16249330" y="65783"/>
                  <a:pt x="15931504" y="34569"/>
                  <a:pt x="15444216" y="27432"/>
                </a:cubicBezTo>
                <a:cubicBezTo>
                  <a:pt x="14956928" y="20295"/>
                  <a:pt x="15245263" y="43793"/>
                  <a:pt x="15087600" y="27432"/>
                </a:cubicBezTo>
                <a:cubicBezTo>
                  <a:pt x="14929937" y="11071"/>
                  <a:pt x="14595147" y="61679"/>
                  <a:pt x="14401800" y="27432"/>
                </a:cubicBezTo>
                <a:cubicBezTo>
                  <a:pt x="14208453" y="-6815"/>
                  <a:pt x="13937267" y="-2756"/>
                  <a:pt x="13551408" y="27432"/>
                </a:cubicBezTo>
                <a:cubicBezTo>
                  <a:pt x="13165549" y="57620"/>
                  <a:pt x="13244142" y="31152"/>
                  <a:pt x="13030200" y="27432"/>
                </a:cubicBezTo>
                <a:cubicBezTo>
                  <a:pt x="12816258" y="23712"/>
                  <a:pt x="12596900" y="37491"/>
                  <a:pt x="12179808" y="27432"/>
                </a:cubicBezTo>
                <a:cubicBezTo>
                  <a:pt x="11762716" y="17373"/>
                  <a:pt x="11577023" y="27593"/>
                  <a:pt x="11329416" y="27432"/>
                </a:cubicBezTo>
                <a:cubicBezTo>
                  <a:pt x="11081809" y="27271"/>
                  <a:pt x="10723385" y="19623"/>
                  <a:pt x="10479024" y="27432"/>
                </a:cubicBezTo>
                <a:cubicBezTo>
                  <a:pt x="10234663" y="35241"/>
                  <a:pt x="9989517" y="31460"/>
                  <a:pt x="9793224" y="27432"/>
                </a:cubicBezTo>
                <a:cubicBezTo>
                  <a:pt x="9596931" y="23404"/>
                  <a:pt x="9533524" y="22036"/>
                  <a:pt x="9436608" y="27432"/>
                </a:cubicBezTo>
                <a:cubicBezTo>
                  <a:pt x="9339692" y="32828"/>
                  <a:pt x="9173466" y="18472"/>
                  <a:pt x="9079992" y="27432"/>
                </a:cubicBezTo>
                <a:cubicBezTo>
                  <a:pt x="8986518" y="36392"/>
                  <a:pt x="8593794" y="42926"/>
                  <a:pt x="8229600" y="27432"/>
                </a:cubicBezTo>
                <a:cubicBezTo>
                  <a:pt x="7865406" y="11938"/>
                  <a:pt x="7848302" y="3496"/>
                  <a:pt x="7543800" y="27432"/>
                </a:cubicBezTo>
                <a:cubicBezTo>
                  <a:pt x="7239298" y="51368"/>
                  <a:pt x="7267744" y="29308"/>
                  <a:pt x="7187184" y="27432"/>
                </a:cubicBezTo>
                <a:cubicBezTo>
                  <a:pt x="7106624" y="25556"/>
                  <a:pt x="6904393" y="10681"/>
                  <a:pt x="6830568" y="27432"/>
                </a:cubicBezTo>
                <a:cubicBezTo>
                  <a:pt x="6756743" y="44183"/>
                  <a:pt x="6651191" y="39884"/>
                  <a:pt x="6473952" y="27432"/>
                </a:cubicBezTo>
                <a:cubicBezTo>
                  <a:pt x="6296713" y="14980"/>
                  <a:pt x="6119980" y="24308"/>
                  <a:pt x="5788152" y="27432"/>
                </a:cubicBezTo>
                <a:cubicBezTo>
                  <a:pt x="5456324" y="30556"/>
                  <a:pt x="5529306" y="26210"/>
                  <a:pt x="5431536" y="27432"/>
                </a:cubicBezTo>
                <a:cubicBezTo>
                  <a:pt x="5333766" y="28654"/>
                  <a:pt x="5016672" y="6571"/>
                  <a:pt x="4910328" y="27432"/>
                </a:cubicBezTo>
                <a:cubicBezTo>
                  <a:pt x="4803984" y="48293"/>
                  <a:pt x="4553431" y="43362"/>
                  <a:pt x="4389120" y="27432"/>
                </a:cubicBezTo>
                <a:cubicBezTo>
                  <a:pt x="4224809" y="11502"/>
                  <a:pt x="3616062" y="38135"/>
                  <a:pt x="3374136" y="27432"/>
                </a:cubicBezTo>
                <a:cubicBezTo>
                  <a:pt x="3132210" y="16729"/>
                  <a:pt x="3042843" y="45542"/>
                  <a:pt x="2852928" y="27432"/>
                </a:cubicBezTo>
                <a:cubicBezTo>
                  <a:pt x="2663013" y="9322"/>
                  <a:pt x="2455267" y="47011"/>
                  <a:pt x="2331720" y="27432"/>
                </a:cubicBezTo>
                <a:cubicBezTo>
                  <a:pt x="2208173" y="7853"/>
                  <a:pt x="1589346" y="70708"/>
                  <a:pt x="1316736" y="27432"/>
                </a:cubicBezTo>
                <a:cubicBezTo>
                  <a:pt x="1044126" y="-15844"/>
                  <a:pt x="1186720" y="35239"/>
                  <a:pt x="1124712" y="27432"/>
                </a:cubicBezTo>
                <a:cubicBezTo>
                  <a:pt x="1062704" y="19625"/>
                  <a:pt x="503031" y="33212"/>
                  <a:pt x="0" y="27432"/>
                </a:cubicBezTo>
                <a:cubicBezTo>
                  <a:pt x="-1295" y="16310"/>
                  <a:pt x="-432" y="13385"/>
                  <a:pt x="0" y="0"/>
                </a:cubicBezTo>
                <a:close/>
              </a:path>
              <a:path w="16459200" h="27432" stroke="0" extrusionOk="0">
                <a:moveTo>
                  <a:pt x="0" y="0"/>
                </a:moveTo>
                <a:cubicBezTo>
                  <a:pt x="169209" y="4271"/>
                  <a:pt x="248605" y="9913"/>
                  <a:pt x="356616" y="0"/>
                </a:cubicBezTo>
                <a:cubicBezTo>
                  <a:pt x="464627" y="-9913"/>
                  <a:pt x="484749" y="7422"/>
                  <a:pt x="548640" y="0"/>
                </a:cubicBezTo>
                <a:cubicBezTo>
                  <a:pt x="612531" y="-7422"/>
                  <a:pt x="809859" y="-22"/>
                  <a:pt x="905256" y="0"/>
                </a:cubicBezTo>
                <a:cubicBezTo>
                  <a:pt x="1000653" y="22"/>
                  <a:pt x="1309175" y="26161"/>
                  <a:pt x="1591056" y="0"/>
                </a:cubicBezTo>
                <a:cubicBezTo>
                  <a:pt x="1872937" y="-26161"/>
                  <a:pt x="2030413" y="-34546"/>
                  <a:pt x="2441448" y="0"/>
                </a:cubicBezTo>
                <a:cubicBezTo>
                  <a:pt x="2852483" y="34546"/>
                  <a:pt x="3014836" y="32798"/>
                  <a:pt x="3456432" y="0"/>
                </a:cubicBezTo>
                <a:cubicBezTo>
                  <a:pt x="3898028" y="-32798"/>
                  <a:pt x="4190634" y="34192"/>
                  <a:pt x="4471416" y="0"/>
                </a:cubicBezTo>
                <a:cubicBezTo>
                  <a:pt x="4752198" y="-34192"/>
                  <a:pt x="4816290" y="10056"/>
                  <a:pt x="4992624" y="0"/>
                </a:cubicBezTo>
                <a:cubicBezTo>
                  <a:pt x="5168958" y="-10056"/>
                  <a:pt x="5425571" y="37166"/>
                  <a:pt x="5843016" y="0"/>
                </a:cubicBezTo>
                <a:cubicBezTo>
                  <a:pt x="6260461" y="-37166"/>
                  <a:pt x="6243365" y="-11909"/>
                  <a:pt x="6528816" y="0"/>
                </a:cubicBezTo>
                <a:cubicBezTo>
                  <a:pt x="6814267" y="11909"/>
                  <a:pt x="6865850" y="-3059"/>
                  <a:pt x="7050024" y="0"/>
                </a:cubicBezTo>
                <a:cubicBezTo>
                  <a:pt x="7234198" y="3059"/>
                  <a:pt x="7529059" y="-29032"/>
                  <a:pt x="7900416" y="0"/>
                </a:cubicBezTo>
                <a:cubicBezTo>
                  <a:pt x="8271773" y="29032"/>
                  <a:pt x="8040284" y="2293"/>
                  <a:pt x="8092440" y="0"/>
                </a:cubicBezTo>
                <a:cubicBezTo>
                  <a:pt x="8144596" y="-2293"/>
                  <a:pt x="8377772" y="18969"/>
                  <a:pt x="8613648" y="0"/>
                </a:cubicBezTo>
                <a:cubicBezTo>
                  <a:pt x="8849524" y="-18969"/>
                  <a:pt x="9039253" y="20479"/>
                  <a:pt x="9299448" y="0"/>
                </a:cubicBezTo>
                <a:cubicBezTo>
                  <a:pt x="9559643" y="-20479"/>
                  <a:pt x="9864452" y="14915"/>
                  <a:pt x="10149840" y="0"/>
                </a:cubicBezTo>
                <a:cubicBezTo>
                  <a:pt x="10435228" y="-14915"/>
                  <a:pt x="10504375" y="14787"/>
                  <a:pt x="10835640" y="0"/>
                </a:cubicBezTo>
                <a:cubicBezTo>
                  <a:pt x="11166905" y="-14787"/>
                  <a:pt x="11598715" y="31089"/>
                  <a:pt x="11850624" y="0"/>
                </a:cubicBezTo>
                <a:cubicBezTo>
                  <a:pt x="12102533" y="-31089"/>
                  <a:pt x="11992592" y="4447"/>
                  <a:pt x="12042648" y="0"/>
                </a:cubicBezTo>
                <a:cubicBezTo>
                  <a:pt x="12092704" y="-4447"/>
                  <a:pt x="12426578" y="2532"/>
                  <a:pt x="12728448" y="0"/>
                </a:cubicBezTo>
                <a:cubicBezTo>
                  <a:pt x="13030318" y="-2532"/>
                  <a:pt x="12877528" y="-7149"/>
                  <a:pt x="12920472" y="0"/>
                </a:cubicBezTo>
                <a:cubicBezTo>
                  <a:pt x="12963416" y="7149"/>
                  <a:pt x="13485109" y="-36483"/>
                  <a:pt x="13935456" y="0"/>
                </a:cubicBezTo>
                <a:cubicBezTo>
                  <a:pt x="14385803" y="36483"/>
                  <a:pt x="14219125" y="12279"/>
                  <a:pt x="14292072" y="0"/>
                </a:cubicBezTo>
                <a:cubicBezTo>
                  <a:pt x="14365019" y="-12279"/>
                  <a:pt x="14443877" y="8821"/>
                  <a:pt x="14484096" y="0"/>
                </a:cubicBezTo>
                <a:cubicBezTo>
                  <a:pt x="14524315" y="-8821"/>
                  <a:pt x="14905426" y="-30068"/>
                  <a:pt x="15169896" y="0"/>
                </a:cubicBezTo>
                <a:cubicBezTo>
                  <a:pt x="15434366" y="30068"/>
                  <a:pt x="15424434" y="12479"/>
                  <a:pt x="15526512" y="0"/>
                </a:cubicBezTo>
                <a:cubicBezTo>
                  <a:pt x="15628590" y="-12479"/>
                  <a:pt x="16062010" y="-12069"/>
                  <a:pt x="16459200" y="0"/>
                </a:cubicBezTo>
                <a:cubicBezTo>
                  <a:pt x="16459049" y="7706"/>
                  <a:pt x="16460087" y="13931"/>
                  <a:pt x="16459200" y="27432"/>
                </a:cubicBezTo>
                <a:cubicBezTo>
                  <a:pt x="16315339" y="20935"/>
                  <a:pt x="16231909" y="42819"/>
                  <a:pt x="16102584" y="27432"/>
                </a:cubicBezTo>
                <a:cubicBezTo>
                  <a:pt x="15973259" y="12045"/>
                  <a:pt x="15580560" y="51242"/>
                  <a:pt x="15416784" y="27432"/>
                </a:cubicBezTo>
                <a:cubicBezTo>
                  <a:pt x="15253008" y="3622"/>
                  <a:pt x="15181626" y="26334"/>
                  <a:pt x="15060168" y="27432"/>
                </a:cubicBezTo>
                <a:cubicBezTo>
                  <a:pt x="14938710" y="28530"/>
                  <a:pt x="14400846" y="21299"/>
                  <a:pt x="14209776" y="27432"/>
                </a:cubicBezTo>
                <a:cubicBezTo>
                  <a:pt x="14018706" y="33565"/>
                  <a:pt x="13805385" y="48505"/>
                  <a:pt x="13688568" y="27432"/>
                </a:cubicBezTo>
                <a:cubicBezTo>
                  <a:pt x="13571751" y="6359"/>
                  <a:pt x="13472548" y="26552"/>
                  <a:pt x="13331952" y="27432"/>
                </a:cubicBezTo>
                <a:cubicBezTo>
                  <a:pt x="13191356" y="28312"/>
                  <a:pt x="13234055" y="20883"/>
                  <a:pt x="13139928" y="27432"/>
                </a:cubicBezTo>
                <a:cubicBezTo>
                  <a:pt x="13045801" y="33981"/>
                  <a:pt x="12707747" y="18669"/>
                  <a:pt x="12454128" y="27432"/>
                </a:cubicBezTo>
                <a:cubicBezTo>
                  <a:pt x="12200509" y="36195"/>
                  <a:pt x="11974339" y="1821"/>
                  <a:pt x="11603736" y="27432"/>
                </a:cubicBezTo>
                <a:cubicBezTo>
                  <a:pt x="11233133" y="53043"/>
                  <a:pt x="11202281" y="15642"/>
                  <a:pt x="10917936" y="27432"/>
                </a:cubicBezTo>
                <a:cubicBezTo>
                  <a:pt x="10633591" y="39222"/>
                  <a:pt x="10351188" y="-7651"/>
                  <a:pt x="9902952" y="27432"/>
                </a:cubicBezTo>
                <a:cubicBezTo>
                  <a:pt x="9454716" y="62515"/>
                  <a:pt x="9540812" y="35851"/>
                  <a:pt x="9381744" y="27432"/>
                </a:cubicBezTo>
                <a:cubicBezTo>
                  <a:pt x="9222676" y="19013"/>
                  <a:pt x="9279274" y="24639"/>
                  <a:pt x="9189720" y="27432"/>
                </a:cubicBezTo>
                <a:cubicBezTo>
                  <a:pt x="9100166" y="30225"/>
                  <a:pt x="9040114" y="24993"/>
                  <a:pt x="8997696" y="27432"/>
                </a:cubicBezTo>
                <a:cubicBezTo>
                  <a:pt x="8955278" y="29871"/>
                  <a:pt x="8568270" y="-9750"/>
                  <a:pt x="8147304" y="27432"/>
                </a:cubicBezTo>
                <a:cubicBezTo>
                  <a:pt x="7726338" y="64614"/>
                  <a:pt x="7756575" y="58097"/>
                  <a:pt x="7461504" y="27432"/>
                </a:cubicBezTo>
                <a:cubicBezTo>
                  <a:pt x="7166433" y="-3233"/>
                  <a:pt x="6691777" y="23003"/>
                  <a:pt x="6446520" y="27432"/>
                </a:cubicBezTo>
                <a:cubicBezTo>
                  <a:pt x="6201263" y="31861"/>
                  <a:pt x="6055564" y="5822"/>
                  <a:pt x="5760720" y="27432"/>
                </a:cubicBezTo>
                <a:cubicBezTo>
                  <a:pt x="5465876" y="49042"/>
                  <a:pt x="5182562" y="-15037"/>
                  <a:pt x="4910328" y="27432"/>
                </a:cubicBezTo>
                <a:cubicBezTo>
                  <a:pt x="4638094" y="69901"/>
                  <a:pt x="4524349" y="1902"/>
                  <a:pt x="4224528" y="27432"/>
                </a:cubicBezTo>
                <a:cubicBezTo>
                  <a:pt x="3924707" y="52962"/>
                  <a:pt x="3780041" y="5974"/>
                  <a:pt x="3538728" y="27432"/>
                </a:cubicBezTo>
                <a:cubicBezTo>
                  <a:pt x="3297415" y="48890"/>
                  <a:pt x="3195183" y="15951"/>
                  <a:pt x="3017520" y="27432"/>
                </a:cubicBezTo>
                <a:cubicBezTo>
                  <a:pt x="2839857" y="38913"/>
                  <a:pt x="2369331" y="20768"/>
                  <a:pt x="2167128" y="27432"/>
                </a:cubicBezTo>
                <a:cubicBezTo>
                  <a:pt x="1964925" y="34096"/>
                  <a:pt x="1784521" y="20363"/>
                  <a:pt x="1481328" y="27432"/>
                </a:cubicBezTo>
                <a:cubicBezTo>
                  <a:pt x="1178135" y="34501"/>
                  <a:pt x="971590" y="55923"/>
                  <a:pt x="630936" y="27432"/>
                </a:cubicBezTo>
                <a:cubicBezTo>
                  <a:pt x="290282" y="-1059"/>
                  <a:pt x="133182" y="8818"/>
                  <a:pt x="0" y="27432"/>
                </a:cubicBezTo>
                <a:cubicBezTo>
                  <a:pt x="-1246" y="21545"/>
                  <a:pt x="-1312" y="12780"/>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Marcador de texto 2">
            <a:extLst>
              <a:ext uri="{FF2B5EF4-FFF2-40B4-BE49-F238E27FC236}">
                <a16:creationId xmlns:a16="http://schemas.microsoft.com/office/drawing/2014/main" id="{EF38671D-AF7D-219C-0BA9-DACF0ACBA559}"/>
              </a:ext>
            </a:extLst>
          </p:cNvPr>
          <p:cNvSpPr>
            <a:spLocks noGrp="1"/>
          </p:cNvSpPr>
          <p:nvPr>
            <p:ph type="body" idx="1"/>
          </p:nvPr>
        </p:nvSpPr>
        <p:spPr>
          <a:xfrm>
            <a:off x="8458200" y="3304495"/>
            <a:ext cx="10070328" cy="6172200"/>
          </a:xfrm>
        </p:spPr>
        <p:txBody>
          <a:bodyPr anchor="t">
            <a:normAutofit/>
          </a:bodyPr>
          <a:lstStyle/>
          <a:p>
            <a:pPr marL="274320">
              <a:lnSpc>
                <a:spcPct val="90000"/>
              </a:lnSpc>
              <a:spcAft>
                <a:spcPts val="800"/>
              </a:spcAft>
              <a:buNone/>
            </a:pPr>
            <a:r>
              <a:rPr lang="es-EC" sz="2300" b="1" dirty="0">
                <a:effectLst/>
                <a:latin typeface="Roboto" panose="02000000000000000000" pitchFamily="2" charset="0"/>
                <a:ea typeface="MS Mincho" panose="02020609040205080304" pitchFamily="49" charset="-128"/>
                <a:cs typeface="Times New Roman" panose="02020603050405020304" pitchFamily="18" charset="0"/>
              </a:rPr>
              <a:t>Seguridad</a:t>
            </a:r>
            <a:endParaRPr lang="es-EC" sz="2300" dirty="0">
              <a:effectLst/>
              <a:latin typeface="Cambria" panose="02040503050406030204" pitchFamily="18" charset="0"/>
              <a:ea typeface="MS Mincho" panose="02020609040205080304" pitchFamily="49" charset="-128"/>
              <a:cs typeface="Times New Roman" panose="02020603050405020304" pitchFamily="18" charset="0"/>
            </a:endParaRPr>
          </a:p>
          <a:p>
            <a:pPr marL="342900" lvl="0" indent="-342900">
              <a:lnSpc>
                <a:spcPct val="90000"/>
              </a:lnSpc>
              <a:spcAft>
                <a:spcPts val="800"/>
              </a:spcAft>
              <a:buSzPts val="1000"/>
              <a:buFont typeface="Symbol" panose="05050102010706020507" pitchFamily="18" charset="2"/>
              <a:buChar char=""/>
              <a:tabLst>
                <a:tab pos="457200" algn="l"/>
              </a:tabLst>
            </a:pPr>
            <a:r>
              <a:rPr lang="es-EC" sz="2300" b="1" dirty="0">
                <a:effectLst/>
                <a:latin typeface="Roboto" panose="02000000000000000000" pitchFamily="2" charset="0"/>
                <a:ea typeface="MS Mincho" panose="02020609040205080304" pitchFamily="49" charset="-128"/>
                <a:cs typeface="Times New Roman" panose="02020603050405020304" pitchFamily="18" charset="0"/>
              </a:rPr>
              <a:t>Segregación estricta</a:t>
            </a:r>
            <a:r>
              <a:rPr lang="es-EC" sz="2300" dirty="0">
                <a:effectLst/>
                <a:latin typeface="Roboto" panose="02000000000000000000" pitchFamily="2" charset="0"/>
                <a:ea typeface="MS Mincho" panose="02020609040205080304" pitchFamily="49" charset="-128"/>
                <a:cs typeface="Times New Roman" panose="02020603050405020304" pitchFamily="18" charset="0"/>
              </a:rPr>
              <a:t> de funciones mediante roles especializados.</a:t>
            </a:r>
            <a:endParaRPr lang="es-EC" sz="2300" dirty="0">
              <a:effectLst/>
              <a:latin typeface="Cambria" panose="02040503050406030204" pitchFamily="18" charset="0"/>
              <a:ea typeface="MS Mincho" panose="02020609040205080304" pitchFamily="49" charset="-128"/>
              <a:cs typeface="Times New Roman" panose="02020603050405020304" pitchFamily="18" charset="0"/>
            </a:endParaRPr>
          </a:p>
          <a:p>
            <a:pPr marL="342900" lvl="0" indent="-342900">
              <a:lnSpc>
                <a:spcPct val="90000"/>
              </a:lnSpc>
              <a:spcAft>
                <a:spcPts val="800"/>
              </a:spcAft>
              <a:buSzPts val="1000"/>
              <a:buFont typeface="Symbol" panose="05050102010706020507" pitchFamily="18" charset="2"/>
              <a:buChar char=""/>
              <a:tabLst>
                <a:tab pos="457200" algn="l"/>
              </a:tabLst>
            </a:pPr>
            <a:r>
              <a:rPr lang="es-EC" sz="2300" b="1" dirty="0">
                <a:effectLst/>
                <a:latin typeface="Roboto" panose="02000000000000000000" pitchFamily="2" charset="0"/>
                <a:ea typeface="MS Mincho" panose="02020609040205080304" pitchFamily="49" charset="-128"/>
                <a:cs typeface="Times New Roman" panose="02020603050405020304" pitchFamily="18" charset="0"/>
              </a:rPr>
              <a:t>Acceso mínimo necesario</a:t>
            </a:r>
            <a:r>
              <a:rPr lang="es-EC" sz="2300" dirty="0">
                <a:effectLst/>
                <a:latin typeface="Roboto" panose="02000000000000000000" pitchFamily="2" charset="0"/>
                <a:ea typeface="MS Mincho" panose="02020609040205080304" pitchFamily="49" charset="-128"/>
                <a:cs typeface="Times New Roman" panose="02020603050405020304" pitchFamily="18" charset="0"/>
              </a:rPr>
              <a:t>, reduciendo superficies de ataque.</a:t>
            </a:r>
            <a:endParaRPr lang="es-EC" sz="2300" dirty="0">
              <a:effectLst/>
              <a:latin typeface="Cambria" panose="02040503050406030204" pitchFamily="18" charset="0"/>
              <a:ea typeface="MS Mincho" panose="02020609040205080304" pitchFamily="49" charset="-128"/>
              <a:cs typeface="Times New Roman" panose="02020603050405020304" pitchFamily="18" charset="0"/>
            </a:endParaRPr>
          </a:p>
          <a:p>
            <a:pPr marL="342900" lvl="0" indent="-342900">
              <a:lnSpc>
                <a:spcPct val="90000"/>
              </a:lnSpc>
              <a:spcAft>
                <a:spcPts val="800"/>
              </a:spcAft>
              <a:buSzPts val="1000"/>
              <a:buFont typeface="Symbol" panose="05050102010706020507" pitchFamily="18" charset="2"/>
              <a:buChar char=""/>
              <a:tabLst>
                <a:tab pos="457200" algn="l"/>
              </a:tabLst>
            </a:pPr>
            <a:r>
              <a:rPr lang="es-EC" sz="2300" b="1" dirty="0">
                <a:effectLst/>
                <a:latin typeface="Roboto" panose="02000000000000000000" pitchFamily="2" charset="0"/>
                <a:ea typeface="MS Mincho" panose="02020609040205080304" pitchFamily="49" charset="-128"/>
                <a:cs typeface="Times New Roman" panose="02020603050405020304" pitchFamily="18" charset="0"/>
              </a:rPr>
              <a:t>Protección contra sobrecargas</a:t>
            </a:r>
            <a:r>
              <a:rPr lang="es-EC" sz="2300" dirty="0">
                <a:effectLst/>
                <a:latin typeface="Roboto" panose="02000000000000000000" pitchFamily="2" charset="0"/>
                <a:ea typeface="MS Mincho" panose="02020609040205080304" pitchFamily="49" charset="-128"/>
                <a:cs typeface="Times New Roman" panose="02020603050405020304" pitchFamily="18" charset="0"/>
              </a:rPr>
              <a:t> mediante límites de conexión.</a:t>
            </a:r>
          </a:p>
          <a:p>
            <a:pPr marL="342900" lvl="0" indent="-342900">
              <a:lnSpc>
                <a:spcPct val="90000"/>
              </a:lnSpc>
              <a:spcAft>
                <a:spcPts val="800"/>
              </a:spcAft>
              <a:buSzPts val="1000"/>
              <a:buFont typeface="Symbol" panose="05050102010706020507" pitchFamily="18" charset="2"/>
              <a:buChar char=""/>
              <a:tabLst>
                <a:tab pos="457200" algn="l"/>
              </a:tabLst>
            </a:pPr>
            <a:endParaRPr lang="es-EC" sz="2300" dirty="0">
              <a:effectLst/>
              <a:latin typeface="Cambria" panose="02040503050406030204" pitchFamily="18" charset="0"/>
              <a:ea typeface="MS Mincho" panose="02020609040205080304" pitchFamily="49" charset="-128"/>
              <a:cs typeface="Times New Roman" panose="02020603050405020304" pitchFamily="18" charset="0"/>
            </a:endParaRPr>
          </a:p>
          <a:p>
            <a:pPr marL="274320">
              <a:lnSpc>
                <a:spcPct val="90000"/>
              </a:lnSpc>
              <a:spcAft>
                <a:spcPts val="800"/>
              </a:spcAft>
              <a:buNone/>
            </a:pPr>
            <a:r>
              <a:rPr lang="es-EC" sz="2300" b="1" dirty="0">
                <a:effectLst/>
                <a:latin typeface="Roboto" panose="02000000000000000000" pitchFamily="2" charset="0"/>
                <a:ea typeface="MS Mincho" panose="02020609040205080304" pitchFamily="49" charset="-128"/>
                <a:cs typeface="Times New Roman" panose="02020603050405020304" pitchFamily="18" charset="0"/>
              </a:rPr>
              <a:t>Rendimiento</a:t>
            </a:r>
            <a:endParaRPr lang="es-EC" sz="2300" dirty="0">
              <a:effectLst/>
              <a:latin typeface="Cambria" panose="02040503050406030204" pitchFamily="18" charset="0"/>
              <a:ea typeface="MS Mincho" panose="02020609040205080304" pitchFamily="49" charset="-128"/>
              <a:cs typeface="Times New Roman" panose="02020603050405020304" pitchFamily="18" charset="0"/>
            </a:endParaRPr>
          </a:p>
          <a:p>
            <a:pPr marL="342900" lvl="0" indent="-342900">
              <a:lnSpc>
                <a:spcPct val="90000"/>
              </a:lnSpc>
              <a:spcAft>
                <a:spcPts val="800"/>
              </a:spcAft>
              <a:buSzPts val="1000"/>
              <a:buFont typeface="Symbol" panose="05050102010706020507" pitchFamily="18" charset="2"/>
              <a:buChar char=""/>
              <a:tabLst>
                <a:tab pos="457200" algn="l"/>
              </a:tabLst>
            </a:pPr>
            <a:r>
              <a:rPr lang="es-EC" sz="2300" b="1" dirty="0">
                <a:effectLst/>
                <a:latin typeface="Roboto" panose="02000000000000000000" pitchFamily="2" charset="0"/>
                <a:ea typeface="MS Mincho" panose="02020609040205080304" pitchFamily="49" charset="-128"/>
                <a:cs typeface="Times New Roman" panose="02020603050405020304" pitchFamily="18" charset="0"/>
              </a:rPr>
              <a:t>Optimización de consultas</a:t>
            </a:r>
            <a:r>
              <a:rPr lang="es-EC" sz="2300" dirty="0">
                <a:effectLst/>
                <a:latin typeface="Roboto" panose="02000000000000000000" pitchFamily="2" charset="0"/>
                <a:ea typeface="MS Mincho" panose="02020609040205080304" pitchFamily="49" charset="-128"/>
                <a:cs typeface="Times New Roman" panose="02020603050405020304" pitchFamily="18" charset="0"/>
              </a:rPr>
              <a:t> mediante rutas de búsqueda personalizadas.</a:t>
            </a:r>
            <a:endParaRPr lang="es-EC" sz="2300" dirty="0">
              <a:effectLst/>
              <a:latin typeface="Cambria" panose="02040503050406030204" pitchFamily="18" charset="0"/>
              <a:ea typeface="MS Mincho" panose="02020609040205080304" pitchFamily="49" charset="-128"/>
              <a:cs typeface="Times New Roman" panose="02020603050405020304" pitchFamily="18" charset="0"/>
            </a:endParaRPr>
          </a:p>
          <a:p>
            <a:pPr marL="342900" lvl="0" indent="-342900">
              <a:lnSpc>
                <a:spcPct val="90000"/>
              </a:lnSpc>
              <a:spcAft>
                <a:spcPts val="800"/>
              </a:spcAft>
              <a:buSzPts val="1000"/>
              <a:buFont typeface="Symbol" panose="05050102010706020507" pitchFamily="18" charset="2"/>
              <a:buChar char=""/>
              <a:tabLst>
                <a:tab pos="457200" algn="l"/>
              </a:tabLst>
            </a:pPr>
            <a:r>
              <a:rPr lang="es-EC" sz="2300" b="1" dirty="0">
                <a:effectLst/>
                <a:latin typeface="Roboto" panose="02000000000000000000" pitchFamily="2" charset="0"/>
                <a:ea typeface="MS Mincho" panose="02020609040205080304" pitchFamily="49" charset="-128"/>
                <a:cs typeface="Times New Roman" panose="02020603050405020304" pitchFamily="18" charset="0"/>
              </a:rPr>
              <a:t>Distribución controlada</a:t>
            </a:r>
            <a:r>
              <a:rPr lang="es-EC" sz="2300" dirty="0">
                <a:effectLst/>
                <a:latin typeface="Roboto" panose="02000000000000000000" pitchFamily="2" charset="0"/>
                <a:ea typeface="MS Mincho" panose="02020609040205080304" pitchFamily="49" charset="-128"/>
                <a:cs typeface="Times New Roman" panose="02020603050405020304" pitchFamily="18" charset="0"/>
              </a:rPr>
              <a:t> de recursos del servidor.</a:t>
            </a:r>
          </a:p>
          <a:p>
            <a:pPr marL="342900" lvl="0" indent="-342900">
              <a:lnSpc>
                <a:spcPct val="90000"/>
              </a:lnSpc>
              <a:spcAft>
                <a:spcPts val="800"/>
              </a:spcAft>
              <a:buSzPts val="1000"/>
              <a:buFont typeface="Symbol" panose="05050102010706020507" pitchFamily="18" charset="2"/>
              <a:buChar char=""/>
              <a:tabLst>
                <a:tab pos="457200" algn="l"/>
              </a:tabLst>
            </a:pPr>
            <a:endParaRPr lang="es-EC" sz="2300" dirty="0">
              <a:effectLst/>
              <a:latin typeface="Cambria" panose="02040503050406030204" pitchFamily="18" charset="0"/>
              <a:ea typeface="MS Mincho" panose="02020609040205080304" pitchFamily="49" charset="-128"/>
              <a:cs typeface="Times New Roman" panose="02020603050405020304" pitchFamily="18" charset="0"/>
            </a:endParaRPr>
          </a:p>
          <a:p>
            <a:pPr marL="274320">
              <a:lnSpc>
                <a:spcPct val="90000"/>
              </a:lnSpc>
              <a:spcAft>
                <a:spcPts val="800"/>
              </a:spcAft>
              <a:buNone/>
            </a:pPr>
            <a:r>
              <a:rPr lang="es-EC" sz="2300" b="1" dirty="0">
                <a:effectLst/>
                <a:latin typeface="Roboto" panose="02000000000000000000" pitchFamily="2" charset="0"/>
                <a:ea typeface="MS Mincho" panose="02020609040205080304" pitchFamily="49" charset="-128"/>
                <a:cs typeface="Times New Roman" panose="02020603050405020304" pitchFamily="18" charset="0"/>
              </a:rPr>
              <a:t>Mantenibilidad</a:t>
            </a:r>
            <a:endParaRPr lang="es-EC" sz="2300" dirty="0">
              <a:effectLst/>
              <a:latin typeface="Cambria" panose="02040503050406030204" pitchFamily="18" charset="0"/>
              <a:ea typeface="MS Mincho" panose="02020609040205080304" pitchFamily="49" charset="-128"/>
              <a:cs typeface="Times New Roman" panose="02020603050405020304" pitchFamily="18" charset="0"/>
            </a:endParaRPr>
          </a:p>
          <a:p>
            <a:pPr marL="342900" lvl="0" indent="-342900">
              <a:lnSpc>
                <a:spcPct val="90000"/>
              </a:lnSpc>
              <a:spcAft>
                <a:spcPts val="800"/>
              </a:spcAft>
              <a:buSzPts val="1000"/>
              <a:buFont typeface="Symbol" panose="05050102010706020507" pitchFamily="18" charset="2"/>
              <a:buChar char=""/>
              <a:tabLst>
                <a:tab pos="457200" algn="l"/>
              </a:tabLst>
            </a:pPr>
            <a:r>
              <a:rPr lang="es-EC" sz="2300" b="1" dirty="0">
                <a:effectLst/>
                <a:latin typeface="Roboto" panose="02000000000000000000" pitchFamily="2" charset="0"/>
                <a:ea typeface="MS Mincho" panose="02020609040205080304" pitchFamily="49" charset="-128"/>
                <a:cs typeface="Times New Roman" panose="02020603050405020304" pitchFamily="18" charset="0"/>
              </a:rPr>
              <a:t>Organización clara</a:t>
            </a:r>
            <a:r>
              <a:rPr lang="es-EC" sz="2300" dirty="0">
                <a:effectLst/>
                <a:latin typeface="Roboto" panose="02000000000000000000" pitchFamily="2" charset="0"/>
                <a:ea typeface="MS Mincho" panose="02020609040205080304" pitchFamily="49" charset="-128"/>
                <a:cs typeface="Times New Roman" panose="02020603050405020304" pitchFamily="18" charset="0"/>
              </a:rPr>
              <a:t> de objetos por esquemas.</a:t>
            </a:r>
            <a:endParaRPr lang="es-EC" sz="2300" dirty="0">
              <a:effectLst/>
              <a:latin typeface="Cambria" panose="02040503050406030204" pitchFamily="18" charset="0"/>
              <a:ea typeface="MS Mincho" panose="02020609040205080304" pitchFamily="49" charset="-128"/>
              <a:cs typeface="Times New Roman" panose="02020603050405020304" pitchFamily="18" charset="0"/>
            </a:endParaRPr>
          </a:p>
          <a:p>
            <a:pPr marL="342900" lvl="0" indent="-342900">
              <a:lnSpc>
                <a:spcPct val="90000"/>
              </a:lnSpc>
              <a:spcAft>
                <a:spcPts val="800"/>
              </a:spcAft>
              <a:buSzPts val="1000"/>
              <a:buFont typeface="Symbol" panose="05050102010706020507" pitchFamily="18" charset="2"/>
              <a:buChar char=""/>
              <a:tabLst>
                <a:tab pos="457200" algn="l"/>
              </a:tabLst>
            </a:pPr>
            <a:r>
              <a:rPr lang="es-EC" sz="2300" b="1" dirty="0">
                <a:effectLst/>
                <a:latin typeface="Roboto" panose="02000000000000000000" pitchFamily="2" charset="0"/>
                <a:ea typeface="MS Mincho" panose="02020609040205080304" pitchFamily="49" charset="-128"/>
                <a:cs typeface="Times New Roman" panose="02020603050405020304" pitchFamily="18" charset="0"/>
              </a:rPr>
              <a:t>Facilidad de auditoría</a:t>
            </a:r>
            <a:r>
              <a:rPr lang="es-EC" sz="2300" dirty="0">
                <a:effectLst/>
                <a:latin typeface="Roboto" panose="02000000000000000000" pitchFamily="2" charset="0"/>
                <a:ea typeface="MS Mincho" panose="02020609040205080304" pitchFamily="49" charset="-128"/>
                <a:cs typeface="Times New Roman" panose="02020603050405020304" pitchFamily="18" charset="0"/>
              </a:rPr>
              <a:t> gracias a permisos.</a:t>
            </a:r>
            <a:endParaRPr lang="es-EC" sz="2300" dirty="0">
              <a:effectLst/>
              <a:latin typeface="Cambria" panose="02040503050406030204" pitchFamily="18" charset="0"/>
              <a:ea typeface="MS Mincho" panose="02020609040205080304" pitchFamily="49" charset="-128"/>
              <a:cs typeface="Times New Roman" panose="02020603050405020304" pitchFamily="18" charset="0"/>
            </a:endParaRPr>
          </a:p>
          <a:p>
            <a:pPr>
              <a:lnSpc>
                <a:spcPct val="90000"/>
              </a:lnSpc>
            </a:pPr>
            <a:endParaRPr lang="es-EC" sz="2300" dirty="0"/>
          </a:p>
        </p:txBody>
      </p:sp>
      <p:pic>
        <p:nvPicPr>
          <p:cNvPr id="4" name="Imagen 3">
            <a:extLst>
              <a:ext uri="{FF2B5EF4-FFF2-40B4-BE49-F238E27FC236}">
                <a16:creationId xmlns:a16="http://schemas.microsoft.com/office/drawing/2014/main" id="{3630FC62-8A0E-35CF-0AD0-C9E7C38CD5A8}"/>
              </a:ext>
            </a:extLst>
          </p:cNvPr>
          <p:cNvPicPr>
            <a:picLocks noChangeAspect="1"/>
          </p:cNvPicPr>
          <p:nvPr/>
        </p:nvPicPr>
        <p:blipFill>
          <a:blip r:embed="rId2"/>
          <a:stretch>
            <a:fillRect/>
          </a:stretch>
        </p:blipFill>
        <p:spPr>
          <a:xfrm>
            <a:off x="136142" y="3860479"/>
            <a:ext cx="7910336" cy="4860189"/>
          </a:xfrm>
          <a:prstGeom prst="rect">
            <a:avLst/>
          </a:prstGeom>
        </p:spPr>
      </p:pic>
    </p:spTree>
    <p:extLst>
      <p:ext uri="{BB962C8B-B14F-4D97-AF65-F5344CB8AC3E}">
        <p14:creationId xmlns:p14="http://schemas.microsoft.com/office/powerpoint/2010/main" val="133963239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object 26"/>
          <p:cNvSpPr txBox="1">
            <a:spLocks noGrp="1"/>
          </p:cNvSpPr>
          <p:nvPr>
            <p:ph type="title"/>
          </p:nvPr>
        </p:nvSpPr>
        <p:spPr>
          <a:xfrm>
            <a:off x="-271422" y="17741"/>
            <a:ext cx="11744244" cy="1696759"/>
          </a:xfrm>
          <a:prstGeom prst="rect">
            <a:avLst/>
          </a:prstGeom>
        </p:spPr>
        <p:txBody>
          <a:bodyPr vert="horz" wrap="square" lIns="0" tIns="181749" rIns="0" bIns="0" rtlCol="0">
            <a:spAutoFit/>
          </a:bodyPr>
          <a:lstStyle/>
          <a:p>
            <a:pPr marL="756920" marR="5080">
              <a:lnSpc>
                <a:spcPts val="5930"/>
              </a:lnSpc>
              <a:spcBef>
                <a:spcPts val="265"/>
              </a:spcBef>
            </a:pPr>
            <a:r>
              <a:rPr lang="es-MX" dirty="0"/>
              <a:t> Auditoría</a:t>
            </a:r>
            <a:br>
              <a:rPr lang="es-EC" dirty="0"/>
            </a:br>
            <a:endParaRPr spc="-10" dirty="0"/>
          </a:p>
        </p:txBody>
      </p:sp>
      <p:pic>
        <p:nvPicPr>
          <p:cNvPr id="14" name="Imagen 13">
            <a:extLst>
              <a:ext uri="{FF2B5EF4-FFF2-40B4-BE49-F238E27FC236}">
                <a16:creationId xmlns:a16="http://schemas.microsoft.com/office/drawing/2014/main" id="{239CE3B8-45C5-F25C-4E41-43583567B36E}"/>
              </a:ext>
            </a:extLst>
          </p:cNvPr>
          <p:cNvPicPr>
            <a:picLocks noChangeAspect="1"/>
          </p:cNvPicPr>
          <p:nvPr/>
        </p:nvPicPr>
        <p:blipFill>
          <a:blip r:embed="rId2"/>
          <a:stretch>
            <a:fillRect/>
          </a:stretch>
        </p:blipFill>
        <p:spPr>
          <a:xfrm>
            <a:off x="838200" y="1485900"/>
            <a:ext cx="6396292" cy="8032941"/>
          </a:xfrm>
          <a:prstGeom prst="rect">
            <a:avLst/>
          </a:prstGeom>
        </p:spPr>
      </p:pic>
      <p:pic>
        <p:nvPicPr>
          <p:cNvPr id="16" name="Imagen 15">
            <a:extLst>
              <a:ext uri="{FF2B5EF4-FFF2-40B4-BE49-F238E27FC236}">
                <a16:creationId xmlns:a16="http://schemas.microsoft.com/office/drawing/2014/main" id="{A9F18B16-6614-2D15-47DF-97510F2838B4}"/>
              </a:ext>
            </a:extLst>
          </p:cNvPr>
          <p:cNvPicPr>
            <a:picLocks noChangeAspect="1"/>
          </p:cNvPicPr>
          <p:nvPr/>
        </p:nvPicPr>
        <p:blipFill>
          <a:blip r:embed="rId3"/>
          <a:stretch>
            <a:fillRect/>
          </a:stretch>
        </p:blipFill>
        <p:spPr>
          <a:xfrm>
            <a:off x="8344114" y="866120"/>
            <a:ext cx="9023396" cy="3652504"/>
          </a:xfrm>
          <a:prstGeom prst="rect">
            <a:avLst/>
          </a:prstGeom>
        </p:spPr>
      </p:pic>
      <p:sp>
        <p:nvSpPr>
          <p:cNvPr id="17" name="CuadroTexto 16">
            <a:extLst>
              <a:ext uri="{FF2B5EF4-FFF2-40B4-BE49-F238E27FC236}">
                <a16:creationId xmlns:a16="http://schemas.microsoft.com/office/drawing/2014/main" id="{D126D65E-2DC8-D810-0758-EB05649850B5}"/>
              </a:ext>
            </a:extLst>
          </p:cNvPr>
          <p:cNvSpPr txBox="1"/>
          <p:nvPr/>
        </p:nvSpPr>
        <p:spPr>
          <a:xfrm>
            <a:off x="8686800" y="5143500"/>
            <a:ext cx="8305800" cy="2677656"/>
          </a:xfrm>
          <a:prstGeom prst="rect">
            <a:avLst/>
          </a:prstGeom>
          <a:noFill/>
        </p:spPr>
        <p:txBody>
          <a:bodyPr wrap="square" rtlCol="0">
            <a:spAutoFit/>
          </a:bodyPr>
          <a:lstStyle/>
          <a:p>
            <a:r>
              <a:rPr lang="es-ES" sz="2400" dirty="0">
                <a:latin typeface="Verdana" panose="020B0604030504040204" pitchFamily="34" charset="0"/>
                <a:ea typeface="Verdana" panose="020B0604030504040204" pitchFamily="34" charset="0"/>
              </a:rPr>
              <a:t>Es un espacio dedicado a almacenar objetos relacionados con monitoreo, seguridad y trazabilidad del sistema. </a:t>
            </a:r>
          </a:p>
          <a:p>
            <a:r>
              <a:rPr lang="es-ES" sz="2400" dirty="0">
                <a:latin typeface="Verdana" panose="020B0604030504040204" pitchFamily="34" charset="0"/>
                <a:ea typeface="Verdana" panose="020B0604030504040204" pitchFamily="34" charset="0"/>
              </a:rPr>
              <a:t>En el proyecto, contiene: Tablas: Datos históricos y registros de actividades. Funciones/Procedimientos: Lógica para automatizar auditorías. Otros objetos: Secuencias, operadores.</a:t>
            </a:r>
            <a:endParaRPr lang="es-EC" sz="2400" dirty="0">
              <a:latin typeface="Verdana" panose="020B0604030504040204" pitchFamily="34" charset="0"/>
              <a:ea typeface="Verdana" panose="020B0604030504040204"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0507F81-67C0-4FBE-3133-974FE2278FEB}"/>
              </a:ext>
            </a:extLst>
          </p:cNvPr>
          <p:cNvSpPr>
            <a:spLocks noGrp="1"/>
          </p:cNvSpPr>
          <p:nvPr>
            <p:ph type="title"/>
          </p:nvPr>
        </p:nvSpPr>
        <p:spPr>
          <a:xfrm>
            <a:off x="3038556" y="419687"/>
            <a:ext cx="11819890" cy="1538883"/>
          </a:xfrm>
        </p:spPr>
        <p:txBody>
          <a:bodyPr/>
          <a:lstStyle/>
          <a:p>
            <a:r>
              <a:rPr lang="es-MX" dirty="0"/>
              <a:t> Respaldo y Restauración</a:t>
            </a:r>
            <a:br>
              <a:rPr lang="es-EC" dirty="0"/>
            </a:br>
            <a:endParaRPr lang="es-EC" dirty="0"/>
          </a:p>
        </p:txBody>
      </p:sp>
      <p:pic>
        <p:nvPicPr>
          <p:cNvPr id="5" name="Imagen 4">
            <a:extLst>
              <a:ext uri="{FF2B5EF4-FFF2-40B4-BE49-F238E27FC236}">
                <a16:creationId xmlns:a16="http://schemas.microsoft.com/office/drawing/2014/main" id="{194916CC-A2D0-9249-B7D2-89D932BCEAC7}"/>
              </a:ext>
            </a:extLst>
          </p:cNvPr>
          <p:cNvPicPr>
            <a:picLocks noChangeAspect="1"/>
          </p:cNvPicPr>
          <p:nvPr/>
        </p:nvPicPr>
        <p:blipFill>
          <a:blip r:embed="rId2"/>
          <a:stretch>
            <a:fillRect/>
          </a:stretch>
        </p:blipFill>
        <p:spPr>
          <a:xfrm>
            <a:off x="533399" y="1958569"/>
            <a:ext cx="9615329" cy="6788287"/>
          </a:xfrm>
          <a:prstGeom prst="rect">
            <a:avLst/>
          </a:prstGeom>
        </p:spPr>
      </p:pic>
      <p:sp>
        <p:nvSpPr>
          <p:cNvPr id="6" name="Rectangle 1">
            <a:extLst>
              <a:ext uri="{FF2B5EF4-FFF2-40B4-BE49-F238E27FC236}">
                <a16:creationId xmlns:a16="http://schemas.microsoft.com/office/drawing/2014/main" id="{3FACF3D6-B285-7B0F-B0AA-1ECA1C012C2B}"/>
              </a:ext>
            </a:extLst>
          </p:cNvPr>
          <p:cNvSpPr>
            <a:spLocks noGrp="1" noChangeArrowheads="1"/>
          </p:cNvSpPr>
          <p:nvPr>
            <p:ph type="body" idx="1"/>
          </p:nvPr>
        </p:nvSpPr>
        <p:spPr bwMode="auto">
          <a:xfrm>
            <a:off x="10152445" y="3558450"/>
            <a:ext cx="7620000" cy="31700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s-EC" altLang="es-EC" sz="2000" b="0" i="0" u="none" strike="noStrike" cap="none" normalizeH="0" baseline="0" dirty="0">
                <a:ln>
                  <a:noFill/>
                </a:ln>
                <a:solidFill>
                  <a:srgbClr val="002060"/>
                </a:solidFill>
                <a:effectLst/>
                <a:latin typeface="Arial" panose="020B0604020202020204" pitchFamily="34" charset="0"/>
              </a:rPr>
              <a:t>Se utiliza para generar el respaldo de la base de datos </a:t>
            </a:r>
            <a:r>
              <a:rPr kumimoji="0" lang="es-EC" altLang="es-EC" sz="2000" b="0" i="0" u="none" strike="noStrike" cap="none" normalizeH="0" baseline="0" dirty="0">
                <a:ln>
                  <a:noFill/>
                </a:ln>
                <a:solidFill>
                  <a:srgbClr val="002060"/>
                </a:solidFill>
                <a:effectLst/>
                <a:latin typeface="Arial Unicode MS"/>
              </a:rPr>
              <a:t>EPNprendeDB</a:t>
            </a:r>
            <a:r>
              <a:rPr kumimoji="0" lang="es-EC" altLang="es-EC" sz="2000" b="0" i="0" u="none" strike="noStrike" cap="none" normalizeH="0" baseline="0" dirty="0">
                <a:ln>
                  <a:noFill/>
                </a:ln>
                <a:solidFill>
                  <a:srgbClr val="002060"/>
                </a:solidFill>
                <a:effectLst/>
              </a:rPr>
              <a:t> alojada en un servidor remoto de NeonDB.</a:t>
            </a:r>
            <a:endParaRPr kumimoji="0" lang="es-EC" altLang="es-EC" sz="2000" b="0" i="0" u="none" strike="noStrike" cap="none" normalizeH="0" baseline="0" dirty="0">
              <a:ln>
                <a:noFill/>
              </a:ln>
              <a:solidFill>
                <a:srgbClr val="002060"/>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s-EC" altLang="es-EC" sz="2000" b="0" i="0" u="none" strike="noStrike" cap="none" normalizeH="0" baseline="0" dirty="0">
                <a:ln>
                  <a:noFill/>
                </a:ln>
                <a:solidFill>
                  <a:srgbClr val="002060"/>
                </a:solidFill>
                <a:effectLst/>
                <a:latin typeface="Arial" panose="020B0604020202020204" pitchFamily="34" charset="0"/>
              </a:rPr>
              <a:t>El formato es </a:t>
            </a:r>
            <a:r>
              <a:rPr kumimoji="0" lang="es-EC" altLang="es-EC" sz="2000" b="0" i="0" u="none" strike="noStrike" cap="none" normalizeH="0" baseline="0" dirty="0">
                <a:ln>
                  <a:noFill/>
                </a:ln>
                <a:solidFill>
                  <a:srgbClr val="002060"/>
                </a:solidFill>
                <a:effectLst/>
                <a:latin typeface="Arial Unicode MS"/>
              </a:rPr>
              <a:t>custom</a:t>
            </a:r>
            <a:r>
              <a:rPr kumimoji="0" lang="es-EC" altLang="es-EC" sz="2000" b="0" i="0" u="none" strike="noStrike" cap="none" normalizeH="0" baseline="0" dirty="0">
                <a:ln>
                  <a:noFill/>
                </a:ln>
                <a:solidFill>
                  <a:srgbClr val="002060"/>
                </a:solidFill>
                <a:effectLst/>
              </a:rPr>
              <a:t>, lo que permite una restauración flexible.</a:t>
            </a:r>
          </a:p>
          <a:p>
            <a:pPr marL="0" marR="0" lvl="0" indent="0" algn="l" defTabSz="914400" rtl="0" eaLnBrk="0" fontAlgn="base" latinLnBrk="0" hangingPunct="0">
              <a:lnSpc>
                <a:spcPct val="100000"/>
              </a:lnSpc>
              <a:spcBef>
                <a:spcPct val="0"/>
              </a:spcBef>
              <a:spcAft>
                <a:spcPct val="0"/>
              </a:spcAft>
              <a:buClrTx/>
              <a:buSzTx/>
              <a:tabLst/>
            </a:pPr>
            <a:endParaRPr kumimoji="0" lang="es-EC" altLang="es-EC" sz="2000" b="0" i="0" u="none" strike="noStrike" cap="none" normalizeH="0" baseline="0" dirty="0">
              <a:ln>
                <a:noFill/>
              </a:ln>
              <a:solidFill>
                <a:srgbClr val="002060"/>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lang="es-ES" sz="2000" b="0" dirty="0">
                <a:solidFill>
                  <a:srgbClr val="002060"/>
                </a:solidFill>
              </a:rPr>
              <a:t>El backup en caliente es útil para entornos productivos, ya que no interrumpe el funcionamiento de la base, pero es importante que la restauración se realice en una base con una estructura compatible para evitar errores de integridad</a:t>
            </a:r>
            <a:endParaRPr kumimoji="0" lang="es-EC" altLang="es-EC" sz="2000" b="0" i="0" u="none" strike="noStrike" cap="none" normalizeH="0" baseline="0" dirty="0">
              <a:ln>
                <a:noFill/>
              </a:ln>
              <a:solidFill>
                <a:srgbClr val="002060"/>
              </a:solidFill>
              <a:effectLst/>
              <a:latin typeface="Arial" panose="020B0604020202020204" pitchFamily="34" charset="0"/>
            </a:endParaRPr>
          </a:p>
        </p:txBody>
      </p:sp>
    </p:spTree>
    <p:extLst>
      <p:ext uri="{BB962C8B-B14F-4D97-AF65-F5344CB8AC3E}">
        <p14:creationId xmlns:p14="http://schemas.microsoft.com/office/powerpoint/2010/main" val="33792368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199" name="Rectangle 8198">
            <a:extLst>
              <a:ext uri="{FF2B5EF4-FFF2-40B4-BE49-F238E27FC236}">
                <a16:creationId xmlns:a16="http://schemas.microsoft.com/office/drawing/2014/main" id="{F0087D53-9295-4463-AAE4-D5C626046E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3428" cy="10287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bject 4"/>
          <p:cNvSpPr txBox="1">
            <a:spLocks noGrp="1"/>
          </p:cNvSpPr>
          <p:nvPr>
            <p:ph type="title"/>
          </p:nvPr>
        </p:nvSpPr>
        <p:spPr>
          <a:xfrm>
            <a:off x="958321" y="6752179"/>
            <a:ext cx="16364460" cy="1598754"/>
          </a:xfrm>
          <a:prstGeom prst="rect">
            <a:avLst/>
          </a:prstGeom>
        </p:spPr>
        <p:txBody>
          <a:bodyPr vert="horz" lIns="91440" tIns="45720" rIns="91440" bIns="45720" rtlCol="0" anchor="ctr">
            <a:normAutofit/>
          </a:bodyPr>
          <a:lstStyle/>
          <a:p>
            <a:pPr marL="1237615" algn="ctr" rtl="0">
              <a:lnSpc>
                <a:spcPct val="90000"/>
              </a:lnSpc>
              <a:spcBef>
                <a:spcPct val="0"/>
              </a:spcBef>
            </a:pPr>
            <a:r>
              <a:rPr lang="en-US" sz="6200" kern="1200" spc="-35">
                <a:solidFill>
                  <a:schemeClr val="tx1"/>
                </a:solidFill>
                <a:latin typeface="+mj-lt"/>
                <a:cs typeface="+mj-cs"/>
              </a:rPr>
              <a:t>Optimización</a:t>
            </a:r>
            <a:r>
              <a:rPr lang="en-US" sz="6200" kern="1200" spc="-365">
                <a:solidFill>
                  <a:schemeClr val="tx1"/>
                </a:solidFill>
                <a:latin typeface="+mj-lt"/>
                <a:cs typeface="+mj-cs"/>
              </a:rPr>
              <a:t> </a:t>
            </a:r>
            <a:r>
              <a:rPr lang="en-US" sz="6200" kern="1200" spc="-40">
                <a:solidFill>
                  <a:schemeClr val="tx1"/>
                </a:solidFill>
                <a:latin typeface="+mj-lt"/>
                <a:cs typeface="+mj-cs"/>
              </a:rPr>
              <a:t>y monitoreo </a:t>
            </a:r>
            <a:r>
              <a:rPr lang="en-US" sz="6200" kern="1200">
                <a:solidFill>
                  <a:schemeClr val="tx1"/>
                </a:solidFill>
                <a:latin typeface="+mj-lt"/>
                <a:cs typeface="+mj-cs"/>
              </a:rPr>
              <a:t>del</a:t>
            </a:r>
            <a:r>
              <a:rPr lang="en-US" sz="6200" kern="1200" spc="-360">
                <a:solidFill>
                  <a:schemeClr val="tx1"/>
                </a:solidFill>
                <a:latin typeface="+mj-lt"/>
                <a:cs typeface="+mj-cs"/>
              </a:rPr>
              <a:t> </a:t>
            </a:r>
            <a:r>
              <a:rPr lang="en-US" sz="6200" kern="1200" spc="-40">
                <a:solidFill>
                  <a:schemeClr val="tx1"/>
                </a:solidFill>
                <a:latin typeface="+mj-lt"/>
                <a:cs typeface="+mj-cs"/>
              </a:rPr>
              <a:t>Rendimiento</a:t>
            </a:r>
          </a:p>
        </p:txBody>
      </p:sp>
      <p:pic>
        <p:nvPicPr>
          <p:cNvPr id="8194" name="Picture 2" descr="Rendimiento - Iconos gratis de negocios y finanzas">
            <a:extLst>
              <a:ext uri="{FF2B5EF4-FFF2-40B4-BE49-F238E27FC236}">
                <a16:creationId xmlns:a16="http://schemas.microsoft.com/office/drawing/2014/main" id="{5A406A19-826E-0E2C-E804-9CEA3518E720}"/>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769364" y="480060"/>
            <a:ext cx="5843016" cy="5843016"/>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n 5">
            <a:extLst>
              <a:ext uri="{FF2B5EF4-FFF2-40B4-BE49-F238E27FC236}">
                <a16:creationId xmlns:a16="http://schemas.microsoft.com/office/drawing/2014/main" id="{E32B172F-4469-0D30-053F-7A7F357D97CF}"/>
              </a:ext>
            </a:extLst>
          </p:cNvPr>
          <p:cNvPicPr>
            <a:picLocks noChangeAspect="1"/>
          </p:cNvPicPr>
          <p:nvPr/>
        </p:nvPicPr>
        <p:blipFill>
          <a:blip r:embed="rId3"/>
          <a:stretch>
            <a:fillRect/>
          </a:stretch>
        </p:blipFill>
        <p:spPr>
          <a:xfrm>
            <a:off x="8005891" y="1801460"/>
            <a:ext cx="9797477" cy="3723040"/>
          </a:xfrm>
          <a:prstGeom prst="rect">
            <a:avLst/>
          </a:prstGeom>
        </p:spPr>
      </p:pic>
      <p:sp>
        <p:nvSpPr>
          <p:cNvPr id="8201" name="sketch line">
            <a:extLst>
              <a:ext uri="{FF2B5EF4-FFF2-40B4-BE49-F238E27FC236}">
                <a16:creationId xmlns:a16="http://schemas.microsoft.com/office/drawing/2014/main" id="{D6A9C53F-5F90-40A5-8C85-5412D39C8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75120" y="8391537"/>
            <a:ext cx="4937760" cy="27432"/>
          </a:xfrm>
          <a:custGeom>
            <a:avLst/>
            <a:gdLst>
              <a:gd name="connsiteX0" fmla="*/ 0 w 4937760"/>
              <a:gd name="connsiteY0" fmla="*/ 0 h 27432"/>
              <a:gd name="connsiteX1" fmla="*/ 567842 w 4937760"/>
              <a:gd name="connsiteY1" fmla="*/ 0 h 27432"/>
              <a:gd name="connsiteX2" fmla="*/ 1135685 w 4937760"/>
              <a:gd name="connsiteY2" fmla="*/ 0 h 27432"/>
              <a:gd name="connsiteX3" fmla="*/ 1851660 w 4937760"/>
              <a:gd name="connsiteY3" fmla="*/ 0 h 27432"/>
              <a:gd name="connsiteX4" fmla="*/ 2370125 w 4937760"/>
              <a:gd name="connsiteY4" fmla="*/ 0 h 27432"/>
              <a:gd name="connsiteX5" fmla="*/ 2888590 w 4937760"/>
              <a:gd name="connsiteY5" fmla="*/ 0 h 27432"/>
              <a:gd name="connsiteX6" fmla="*/ 3505810 w 4937760"/>
              <a:gd name="connsiteY6" fmla="*/ 0 h 27432"/>
              <a:gd name="connsiteX7" fmla="*/ 4024274 w 4937760"/>
              <a:gd name="connsiteY7" fmla="*/ 0 h 27432"/>
              <a:gd name="connsiteX8" fmla="*/ 4937760 w 4937760"/>
              <a:gd name="connsiteY8" fmla="*/ 0 h 27432"/>
              <a:gd name="connsiteX9" fmla="*/ 4937760 w 4937760"/>
              <a:gd name="connsiteY9" fmla="*/ 27432 h 27432"/>
              <a:gd name="connsiteX10" fmla="*/ 4419295 w 4937760"/>
              <a:gd name="connsiteY10" fmla="*/ 27432 h 27432"/>
              <a:gd name="connsiteX11" fmla="*/ 3900830 w 4937760"/>
              <a:gd name="connsiteY11" fmla="*/ 27432 h 27432"/>
              <a:gd name="connsiteX12" fmla="*/ 3283610 w 4937760"/>
              <a:gd name="connsiteY12" fmla="*/ 27432 h 27432"/>
              <a:gd name="connsiteX13" fmla="*/ 2765146 w 4937760"/>
              <a:gd name="connsiteY13" fmla="*/ 27432 h 27432"/>
              <a:gd name="connsiteX14" fmla="*/ 2296058 w 4937760"/>
              <a:gd name="connsiteY14" fmla="*/ 27432 h 27432"/>
              <a:gd name="connsiteX15" fmla="*/ 1678838 w 4937760"/>
              <a:gd name="connsiteY15" fmla="*/ 27432 h 27432"/>
              <a:gd name="connsiteX16" fmla="*/ 1061618 w 4937760"/>
              <a:gd name="connsiteY16" fmla="*/ 27432 h 27432"/>
              <a:gd name="connsiteX17" fmla="*/ 0 w 4937760"/>
              <a:gd name="connsiteY17" fmla="*/ 27432 h 27432"/>
              <a:gd name="connsiteX18" fmla="*/ 0 w 4937760"/>
              <a:gd name="connsiteY18"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937760" h="27432" fill="none" extrusionOk="0">
                <a:moveTo>
                  <a:pt x="0" y="0"/>
                </a:moveTo>
                <a:cubicBezTo>
                  <a:pt x="151071" y="898"/>
                  <a:pt x="414304" y="10355"/>
                  <a:pt x="567842" y="0"/>
                </a:cubicBezTo>
                <a:cubicBezTo>
                  <a:pt x="721380" y="-10355"/>
                  <a:pt x="913955" y="23592"/>
                  <a:pt x="1135685" y="0"/>
                </a:cubicBezTo>
                <a:cubicBezTo>
                  <a:pt x="1357415" y="-23592"/>
                  <a:pt x="1656179" y="-14359"/>
                  <a:pt x="1851660" y="0"/>
                </a:cubicBezTo>
                <a:cubicBezTo>
                  <a:pt x="2047142" y="14359"/>
                  <a:pt x="2259566" y="-14455"/>
                  <a:pt x="2370125" y="0"/>
                </a:cubicBezTo>
                <a:cubicBezTo>
                  <a:pt x="2480684" y="14455"/>
                  <a:pt x="2753992" y="22579"/>
                  <a:pt x="2888590" y="0"/>
                </a:cubicBezTo>
                <a:cubicBezTo>
                  <a:pt x="3023188" y="-22579"/>
                  <a:pt x="3354327" y="24296"/>
                  <a:pt x="3505810" y="0"/>
                </a:cubicBezTo>
                <a:cubicBezTo>
                  <a:pt x="3657293" y="-24296"/>
                  <a:pt x="3767649" y="3652"/>
                  <a:pt x="4024274" y="0"/>
                </a:cubicBezTo>
                <a:cubicBezTo>
                  <a:pt x="4280899" y="-3652"/>
                  <a:pt x="4541928" y="-14384"/>
                  <a:pt x="4937760" y="0"/>
                </a:cubicBezTo>
                <a:cubicBezTo>
                  <a:pt x="4938470" y="9050"/>
                  <a:pt x="4937122" y="21151"/>
                  <a:pt x="4937760" y="27432"/>
                </a:cubicBezTo>
                <a:cubicBezTo>
                  <a:pt x="4792365" y="10076"/>
                  <a:pt x="4528041" y="17663"/>
                  <a:pt x="4419295" y="27432"/>
                </a:cubicBezTo>
                <a:cubicBezTo>
                  <a:pt x="4310549" y="37201"/>
                  <a:pt x="4126500" y="10618"/>
                  <a:pt x="3900830" y="27432"/>
                </a:cubicBezTo>
                <a:cubicBezTo>
                  <a:pt x="3675160" y="44246"/>
                  <a:pt x="3409924" y="31425"/>
                  <a:pt x="3283610" y="27432"/>
                </a:cubicBezTo>
                <a:cubicBezTo>
                  <a:pt x="3157296" y="23439"/>
                  <a:pt x="3011610" y="15782"/>
                  <a:pt x="2765146" y="27432"/>
                </a:cubicBezTo>
                <a:cubicBezTo>
                  <a:pt x="2518682" y="39082"/>
                  <a:pt x="2505970" y="40710"/>
                  <a:pt x="2296058" y="27432"/>
                </a:cubicBezTo>
                <a:cubicBezTo>
                  <a:pt x="2086146" y="14154"/>
                  <a:pt x="1890404" y="35142"/>
                  <a:pt x="1678838" y="27432"/>
                </a:cubicBezTo>
                <a:cubicBezTo>
                  <a:pt x="1467272" y="19722"/>
                  <a:pt x="1210839" y="46081"/>
                  <a:pt x="1061618" y="27432"/>
                </a:cubicBezTo>
                <a:cubicBezTo>
                  <a:pt x="912397" y="8783"/>
                  <a:pt x="424920" y="11180"/>
                  <a:pt x="0" y="27432"/>
                </a:cubicBezTo>
                <a:cubicBezTo>
                  <a:pt x="-1228" y="21145"/>
                  <a:pt x="-815" y="8816"/>
                  <a:pt x="0" y="0"/>
                </a:cubicBezTo>
                <a:close/>
              </a:path>
              <a:path w="4937760" h="27432" stroke="0" extrusionOk="0">
                <a:moveTo>
                  <a:pt x="0" y="0"/>
                </a:moveTo>
                <a:cubicBezTo>
                  <a:pt x="158580" y="-21299"/>
                  <a:pt x="375366" y="-9205"/>
                  <a:pt x="518465" y="0"/>
                </a:cubicBezTo>
                <a:cubicBezTo>
                  <a:pt x="661564" y="9205"/>
                  <a:pt x="901414" y="-31895"/>
                  <a:pt x="1234440" y="0"/>
                </a:cubicBezTo>
                <a:cubicBezTo>
                  <a:pt x="1567467" y="31895"/>
                  <a:pt x="1525818" y="3722"/>
                  <a:pt x="1703527" y="0"/>
                </a:cubicBezTo>
                <a:cubicBezTo>
                  <a:pt x="1881236" y="-3722"/>
                  <a:pt x="1964350" y="10238"/>
                  <a:pt x="2172614" y="0"/>
                </a:cubicBezTo>
                <a:cubicBezTo>
                  <a:pt x="2380878" y="-10238"/>
                  <a:pt x="2652196" y="-22475"/>
                  <a:pt x="2789834" y="0"/>
                </a:cubicBezTo>
                <a:cubicBezTo>
                  <a:pt x="2927472" y="22475"/>
                  <a:pt x="3160003" y="7911"/>
                  <a:pt x="3357677" y="0"/>
                </a:cubicBezTo>
                <a:cubicBezTo>
                  <a:pt x="3555351" y="-7911"/>
                  <a:pt x="3723575" y="-14515"/>
                  <a:pt x="4024274" y="0"/>
                </a:cubicBezTo>
                <a:cubicBezTo>
                  <a:pt x="4324973" y="14515"/>
                  <a:pt x="4666192" y="-31217"/>
                  <a:pt x="4937760" y="0"/>
                </a:cubicBezTo>
                <a:cubicBezTo>
                  <a:pt x="4937817" y="6776"/>
                  <a:pt x="4936595" y="20935"/>
                  <a:pt x="4937760" y="27432"/>
                </a:cubicBezTo>
                <a:cubicBezTo>
                  <a:pt x="4605662" y="51747"/>
                  <a:pt x="4434779" y="15280"/>
                  <a:pt x="4221785" y="27432"/>
                </a:cubicBezTo>
                <a:cubicBezTo>
                  <a:pt x="4008791" y="39584"/>
                  <a:pt x="3840732" y="43619"/>
                  <a:pt x="3653942" y="27432"/>
                </a:cubicBezTo>
                <a:cubicBezTo>
                  <a:pt x="3467152" y="11245"/>
                  <a:pt x="3368269" y="7352"/>
                  <a:pt x="3086100" y="27432"/>
                </a:cubicBezTo>
                <a:cubicBezTo>
                  <a:pt x="2803931" y="47512"/>
                  <a:pt x="2806928" y="31440"/>
                  <a:pt x="2567635" y="27432"/>
                </a:cubicBezTo>
                <a:cubicBezTo>
                  <a:pt x="2328342" y="23424"/>
                  <a:pt x="2237209" y="34202"/>
                  <a:pt x="1999793" y="27432"/>
                </a:cubicBezTo>
                <a:cubicBezTo>
                  <a:pt x="1762377" y="20662"/>
                  <a:pt x="1753212" y="30829"/>
                  <a:pt x="1530706" y="27432"/>
                </a:cubicBezTo>
                <a:cubicBezTo>
                  <a:pt x="1308200" y="24035"/>
                  <a:pt x="1164917" y="444"/>
                  <a:pt x="962863" y="27432"/>
                </a:cubicBezTo>
                <a:cubicBezTo>
                  <a:pt x="760809" y="54420"/>
                  <a:pt x="232406" y="72726"/>
                  <a:pt x="0" y="27432"/>
                </a:cubicBezTo>
                <a:cubicBezTo>
                  <a:pt x="-234" y="21031"/>
                  <a:pt x="-921" y="6323"/>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43D172A8-93F5-5239-EE3E-C8BEC66C7A18}"/>
              </a:ext>
            </a:extLst>
          </p:cNvPr>
          <p:cNvSpPr>
            <a:spLocks noGrp="1"/>
          </p:cNvSpPr>
          <p:nvPr>
            <p:ph type="title"/>
          </p:nvPr>
        </p:nvSpPr>
        <p:spPr>
          <a:xfrm>
            <a:off x="958323" y="958789"/>
            <a:ext cx="5357715" cy="5360274"/>
          </a:xfrm>
        </p:spPr>
        <p:txBody>
          <a:bodyPr vert="horz" lIns="91440" tIns="45720" rIns="91440" bIns="45720" rtlCol="0" anchor="b">
            <a:normAutofit/>
          </a:bodyPr>
          <a:lstStyle/>
          <a:p>
            <a:pPr algn="l" rtl="0">
              <a:lnSpc>
                <a:spcPct val="90000"/>
              </a:lnSpc>
              <a:spcBef>
                <a:spcPct val="0"/>
              </a:spcBef>
            </a:pPr>
            <a:r>
              <a:rPr lang="en-US" sz="9900" kern="1200">
                <a:solidFill>
                  <a:schemeClr val="tx1"/>
                </a:solidFill>
                <a:latin typeface="+mj-lt"/>
                <a:ea typeface="+mj-ea"/>
                <a:cs typeface="+mj-cs"/>
              </a:rPr>
              <a:t>Tamaño de tablas</a:t>
            </a:r>
          </a:p>
        </p:txBody>
      </p:sp>
      <p:sp>
        <p:nvSpPr>
          <p:cNvPr id="12"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4917" y="6613900"/>
            <a:ext cx="4882642" cy="27432"/>
          </a:xfrm>
          <a:custGeom>
            <a:avLst/>
            <a:gdLst>
              <a:gd name="connsiteX0" fmla="*/ 0 w 4882642"/>
              <a:gd name="connsiteY0" fmla="*/ 0 h 27432"/>
              <a:gd name="connsiteX1" fmla="*/ 648694 w 4882642"/>
              <a:gd name="connsiteY1" fmla="*/ 0 h 27432"/>
              <a:gd name="connsiteX2" fmla="*/ 1199735 w 4882642"/>
              <a:gd name="connsiteY2" fmla="*/ 0 h 27432"/>
              <a:gd name="connsiteX3" fmla="*/ 1799602 w 4882642"/>
              <a:gd name="connsiteY3" fmla="*/ 0 h 27432"/>
              <a:gd name="connsiteX4" fmla="*/ 2545949 w 4882642"/>
              <a:gd name="connsiteY4" fmla="*/ 0 h 27432"/>
              <a:gd name="connsiteX5" fmla="*/ 3194643 w 4882642"/>
              <a:gd name="connsiteY5" fmla="*/ 0 h 27432"/>
              <a:gd name="connsiteX6" fmla="*/ 3794510 w 4882642"/>
              <a:gd name="connsiteY6" fmla="*/ 0 h 27432"/>
              <a:gd name="connsiteX7" fmla="*/ 4882642 w 4882642"/>
              <a:gd name="connsiteY7" fmla="*/ 0 h 27432"/>
              <a:gd name="connsiteX8" fmla="*/ 4882642 w 4882642"/>
              <a:gd name="connsiteY8" fmla="*/ 27432 h 27432"/>
              <a:gd name="connsiteX9" fmla="*/ 4185122 w 4882642"/>
              <a:gd name="connsiteY9" fmla="*/ 27432 h 27432"/>
              <a:gd name="connsiteX10" fmla="*/ 3585254 w 4882642"/>
              <a:gd name="connsiteY10" fmla="*/ 27432 h 27432"/>
              <a:gd name="connsiteX11" fmla="*/ 2790081 w 4882642"/>
              <a:gd name="connsiteY11" fmla="*/ 27432 h 27432"/>
              <a:gd name="connsiteX12" fmla="*/ 2141387 w 4882642"/>
              <a:gd name="connsiteY12" fmla="*/ 27432 h 27432"/>
              <a:gd name="connsiteX13" fmla="*/ 1590346 w 4882642"/>
              <a:gd name="connsiteY13" fmla="*/ 27432 h 27432"/>
              <a:gd name="connsiteX14" fmla="*/ 844000 w 4882642"/>
              <a:gd name="connsiteY14" fmla="*/ 27432 h 27432"/>
              <a:gd name="connsiteX15" fmla="*/ 0 w 4882642"/>
              <a:gd name="connsiteY15" fmla="*/ 27432 h 27432"/>
              <a:gd name="connsiteX16" fmla="*/ 0 w 4882642"/>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882642" h="27432" fill="none" extrusionOk="0">
                <a:moveTo>
                  <a:pt x="0" y="0"/>
                </a:moveTo>
                <a:cubicBezTo>
                  <a:pt x="283896" y="15806"/>
                  <a:pt x="476914" y="-5705"/>
                  <a:pt x="648694" y="0"/>
                </a:cubicBezTo>
                <a:cubicBezTo>
                  <a:pt x="820474" y="5705"/>
                  <a:pt x="992491" y="-2560"/>
                  <a:pt x="1199735" y="0"/>
                </a:cubicBezTo>
                <a:cubicBezTo>
                  <a:pt x="1406979" y="2560"/>
                  <a:pt x="1535106" y="-12373"/>
                  <a:pt x="1799602" y="0"/>
                </a:cubicBezTo>
                <a:cubicBezTo>
                  <a:pt x="2064098" y="12373"/>
                  <a:pt x="2220857" y="34016"/>
                  <a:pt x="2545949" y="0"/>
                </a:cubicBezTo>
                <a:cubicBezTo>
                  <a:pt x="2871041" y="-34016"/>
                  <a:pt x="2930967" y="-6551"/>
                  <a:pt x="3194643" y="0"/>
                </a:cubicBezTo>
                <a:cubicBezTo>
                  <a:pt x="3458319" y="6551"/>
                  <a:pt x="3590719" y="-27970"/>
                  <a:pt x="3794510" y="0"/>
                </a:cubicBezTo>
                <a:cubicBezTo>
                  <a:pt x="3998301" y="27970"/>
                  <a:pt x="4343090" y="-39667"/>
                  <a:pt x="4882642" y="0"/>
                </a:cubicBezTo>
                <a:cubicBezTo>
                  <a:pt x="4881669" y="8304"/>
                  <a:pt x="4882164" y="21512"/>
                  <a:pt x="4882642" y="27432"/>
                </a:cubicBezTo>
                <a:cubicBezTo>
                  <a:pt x="4608564" y="7308"/>
                  <a:pt x="4394312" y="56256"/>
                  <a:pt x="4185122" y="27432"/>
                </a:cubicBezTo>
                <a:cubicBezTo>
                  <a:pt x="3975932" y="-1392"/>
                  <a:pt x="3827783" y="51583"/>
                  <a:pt x="3585254" y="27432"/>
                </a:cubicBezTo>
                <a:cubicBezTo>
                  <a:pt x="3342725" y="3281"/>
                  <a:pt x="3165015" y="17373"/>
                  <a:pt x="2790081" y="27432"/>
                </a:cubicBezTo>
                <a:cubicBezTo>
                  <a:pt x="2415147" y="37491"/>
                  <a:pt x="2453830" y="6816"/>
                  <a:pt x="2141387" y="27432"/>
                </a:cubicBezTo>
                <a:cubicBezTo>
                  <a:pt x="1828944" y="48048"/>
                  <a:pt x="1774219" y="17790"/>
                  <a:pt x="1590346" y="27432"/>
                </a:cubicBezTo>
                <a:cubicBezTo>
                  <a:pt x="1406473" y="37074"/>
                  <a:pt x="1200327" y="18527"/>
                  <a:pt x="844000" y="27432"/>
                </a:cubicBezTo>
                <a:cubicBezTo>
                  <a:pt x="487673" y="36337"/>
                  <a:pt x="322314" y="2648"/>
                  <a:pt x="0" y="27432"/>
                </a:cubicBezTo>
                <a:cubicBezTo>
                  <a:pt x="-1048" y="14992"/>
                  <a:pt x="-1120" y="7447"/>
                  <a:pt x="0" y="0"/>
                </a:cubicBezTo>
                <a:close/>
              </a:path>
              <a:path w="4882642" h="27432" stroke="0" extrusionOk="0">
                <a:moveTo>
                  <a:pt x="0" y="0"/>
                </a:moveTo>
                <a:cubicBezTo>
                  <a:pt x="238803" y="9040"/>
                  <a:pt x="494861" y="-4831"/>
                  <a:pt x="648694" y="0"/>
                </a:cubicBezTo>
                <a:cubicBezTo>
                  <a:pt x="802527" y="4831"/>
                  <a:pt x="991643" y="12575"/>
                  <a:pt x="1199735" y="0"/>
                </a:cubicBezTo>
                <a:cubicBezTo>
                  <a:pt x="1407827" y="-12575"/>
                  <a:pt x="1757315" y="9056"/>
                  <a:pt x="1994908" y="0"/>
                </a:cubicBezTo>
                <a:cubicBezTo>
                  <a:pt x="2232501" y="-9056"/>
                  <a:pt x="2370188" y="18797"/>
                  <a:pt x="2643602" y="0"/>
                </a:cubicBezTo>
                <a:cubicBezTo>
                  <a:pt x="2917016" y="-18797"/>
                  <a:pt x="3036387" y="10091"/>
                  <a:pt x="3292296" y="0"/>
                </a:cubicBezTo>
                <a:cubicBezTo>
                  <a:pt x="3548205" y="-10091"/>
                  <a:pt x="3892824" y="6516"/>
                  <a:pt x="4087469" y="0"/>
                </a:cubicBezTo>
                <a:cubicBezTo>
                  <a:pt x="4282114" y="-6516"/>
                  <a:pt x="4487997" y="-16222"/>
                  <a:pt x="4882642" y="0"/>
                </a:cubicBezTo>
                <a:cubicBezTo>
                  <a:pt x="4883127" y="9333"/>
                  <a:pt x="4883920" y="19699"/>
                  <a:pt x="4882642" y="27432"/>
                </a:cubicBezTo>
                <a:cubicBezTo>
                  <a:pt x="4665479" y="53358"/>
                  <a:pt x="4455363" y="34051"/>
                  <a:pt x="4282775" y="27432"/>
                </a:cubicBezTo>
                <a:cubicBezTo>
                  <a:pt x="4110187" y="20813"/>
                  <a:pt x="3781952" y="37808"/>
                  <a:pt x="3585254" y="27432"/>
                </a:cubicBezTo>
                <a:cubicBezTo>
                  <a:pt x="3388556" y="17056"/>
                  <a:pt x="3084641" y="41802"/>
                  <a:pt x="2887734" y="27432"/>
                </a:cubicBezTo>
                <a:cubicBezTo>
                  <a:pt x="2690827" y="13062"/>
                  <a:pt x="2491613" y="5294"/>
                  <a:pt x="2239040" y="27432"/>
                </a:cubicBezTo>
                <a:cubicBezTo>
                  <a:pt x="1986467" y="49570"/>
                  <a:pt x="1795483" y="63015"/>
                  <a:pt x="1443867" y="27432"/>
                </a:cubicBezTo>
                <a:cubicBezTo>
                  <a:pt x="1092251" y="-8151"/>
                  <a:pt x="850619" y="43704"/>
                  <a:pt x="648694" y="27432"/>
                </a:cubicBezTo>
                <a:cubicBezTo>
                  <a:pt x="446769" y="11160"/>
                  <a:pt x="306471" y="26408"/>
                  <a:pt x="0" y="27432"/>
                </a:cubicBezTo>
                <a:cubicBezTo>
                  <a:pt x="211" y="18145"/>
                  <a:pt x="120" y="648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magen 4">
            <a:extLst>
              <a:ext uri="{FF2B5EF4-FFF2-40B4-BE49-F238E27FC236}">
                <a16:creationId xmlns:a16="http://schemas.microsoft.com/office/drawing/2014/main" id="{6BF4D3DD-0B88-098E-264D-3297828F43D4}"/>
              </a:ext>
            </a:extLst>
          </p:cNvPr>
          <p:cNvPicPr>
            <a:picLocks noChangeAspect="1"/>
          </p:cNvPicPr>
          <p:nvPr/>
        </p:nvPicPr>
        <p:blipFill>
          <a:blip r:embed="rId2"/>
          <a:stretch>
            <a:fillRect/>
          </a:stretch>
        </p:blipFill>
        <p:spPr>
          <a:xfrm>
            <a:off x="6981444" y="1051178"/>
            <a:ext cx="10821924" cy="8143496"/>
          </a:xfrm>
          <a:prstGeom prst="rect">
            <a:avLst/>
          </a:prstGeom>
        </p:spPr>
      </p:pic>
    </p:spTree>
    <p:extLst>
      <p:ext uri="{BB962C8B-B14F-4D97-AF65-F5344CB8AC3E}">
        <p14:creationId xmlns:p14="http://schemas.microsoft.com/office/powerpoint/2010/main" val="3439726430"/>
      </p:ext>
    </p:extLst>
  </p:cSld>
  <p:clrMapOvr>
    <a:masterClrMapping/>
  </p:clrMapOvr>
  <p:transition spd="slow">
    <p:randomBar dir="vert"/>
  </p:transition>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9CB761A2-BF79-3D58-7EA4-311C8E7FF5D2}"/>
              </a:ext>
            </a:extLst>
          </p:cNvPr>
          <p:cNvSpPr>
            <a:spLocks noGrp="1"/>
          </p:cNvSpPr>
          <p:nvPr>
            <p:ph type="title"/>
          </p:nvPr>
        </p:nvSpPr>
        <p:spPr>
          <a:xfrm>
            <a:off x="958323" y="958789"/>
            <a:ext cx="5357715" cy="5360274"/>
          </a:xfrm>
        </p:spPr>
        <p:txBody>
          <a:bodyPr vert="horz" lIns="91440" tIns="45720" rIns="91440" bIns="45720" rtlCol="0" anchor="b">
            <a:normAutofit/>
          </a:bodyPr>
          <a:lstStyle/>
          <a:p>
            <a:pPr algn="l" rtl="0">
              <a:lnSpc>
                <a:spcPct val="90000"/>
              </a:lnSpc>
              <a:spcBef>
                <a:spcPct val="0"/>
              </a:spcBef>
            </a:pPr>
            <a:r>
              <a:rPr lang="en-US" sz="9200" kern="1200" dirty="0">
                <a:solidFill>
                  <a:schemeClr val="tx1"/>
                </a:solidFill>
                <a:latin typeface="+mj-lt"/>
                <a:ea typeface="+mj-ea"/>
                <a:cs typeface="+mj-cs"/>
              </a:rPr>
              <a:t>Uso de </a:t>
            </a:r>
            <a:r>
              <a:rPr lang="en-US" sz="9200" kern="1200" dirty="0" err="1">
                <a:solidFill>
                  <a:schemeClr val="tx1"/>
                </a:solidFill>
                <a:latin typeface="+mj-lt"/>
                <a:ea typeface="+mj-ea"/>
                <a:cs typeface="+mj-cs"/>
              </a:rPr>
              <a:t>recursos</a:t>
            </a:r>
            <a:r>
              <a:rPr lang="en-US" sz="9200" kern="1200" dirty="0">
                <a:solidFill>
                  <a:schemeClr val="tx1"/>
                </a:solidFill>
                <a:latin typeface="+mj-lt"/>
                <a:ea typeface="+mj-ea"/>
                <a:cs typeface="+mj-cs"/>
              </a:rPr>
              <a:t> CPU/RAM</a:t>
            </a:r>
          </a:p>
        </p:txBody>
      </p:sp>
      <p:sp>
        <p:nvSpPr>
          <p:cNvPr id="12"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4917" y="6613900"/>
            <a:ext cx="4882642" cy="27432"/>
          </a:xfrm>
          <a:custGeom>
            <a:avLst/>
            <a:gdLst>
              <a:gd name="connsiteX0" fmla="*/ 0 w 4882642"/>
              <a:gd name="connsiteY0" fmla="*/ 0 h 27432"/>
              <a:gd name="connsiteX1" fmla="*/ 648694 w 4882642"/>
              <a:gd name="connsiteY1" fmla="*/ 0 h 27432"/>
              <a:gd name="connsiteX2" fmla="*/ 1199735 w 4882642"/>
              <a:gd name="connsiteY2" fmla="*/ 0 h 27432"/>
              <a:gd name="connsiteX3" fmla="*/ 1799602 w 4882642"/>
              <a:gd name="connsiteY3" fmla="*/ 0 h 27432"/>
              <a:gd name="connsiteX4" fmla="*/ 2545949 w 4882642"/>
              <a:gd name="connsiteY4" fmla="*/ 0 h 27432"/>
              <a:gd name="connsiteX5" fmla="*/ 3194643 w 4882642"/>
              <a:gd name="connsiteY5" fmla="*/ 0 h 27432"/>
              <a:gd name="connsiteX6" fmla="*/ 3794510 w 4882642"/>
              <a:gd name="connsiteY6" fmla="*/ 0 h 27432"/>
              <a:gd name="connsiteX7" fmla="*/ 4882642 w 4882642"/>
              <a:gd name="connsiteY7" fmla="*/ 0 h 27432"/>
              <a:gd name="connsiteX8" fmla="*/ 4882642 w 4882642"/>
              <a:gd name="connsiteY8" fmla="*/ 27432 h 27432"/>
              <a:gd name="connsiteX9" fmla="*/ 4185122 w 4882642"/>
              <a:gd name="connsiteY9" fmla="*/ 27432 h 27432"/>
              <a:gd name="connsiteX10" fmla="*/ 3585254 w 4882642"/>
              <a:gd name="connsiteY10" fmla="*/ 27432 h 27432"/>
              <a:gd name="connsiteX11" fmla="*/ 2790081 w 4882642"/>
              <a:gd name="connsiteY11" fmla="*/ 27432 h 27432"/>
              <a:gd name="connsiteX12" fmla="*/ 2141387 w 4882642"/>
              <a:gd name="connsiteY12" fmla="*/ 27432 h 27432"/>
              <a:gd name="connsiteX13" fmla="*/ 1590346 w 4882642"/>
              <a:gd name="connsiteY13" fmla="*/ 27432 h 27432"/>
              <a:gd name="connsiteX14" fmla="*/ 844000 w 4882642"/>
              <a:gd name="connsiteY14" fmla="*/ 27432 h 27432"/>
              <a:gd name="connsiteX15" fmla="*/ 0 w 4882642"/>
              <a:gd name="connsiteY15" fmla="*/ 27432 h 27432"/>
              <a:gd name="connsiteX16" fmla="*/ 0 w 4882642"/>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882642" h="27432" fill="none" extrusionOk="0">
                <a:moveTo>
                  <a:pt x="0" y="0"/>
                </a:moveTo>
                <a:cubicBezTo>
                  <a:pt x="283896" y="15806"/>
                  <a:pt x="476914" y="-5705"/>
                  <a:pt x="648694" y="0"/>
                </a:cubicBezTo>
                <a:cubicBezTo>
                  <a:pt x="820474" y="5705"/>
                  <a:pt x="992491" y="-2560"/>
                  <a:pt x="1199735" y="0"/>
                </a:cubicBezTo>
                <a:cubicBezTo>
                  <a:pt x="1406979" y="2560"/>
                  <a:pt x="1535106" y="-12373"/>
                  <a:pt x="1799602" y="0"/>
                </a:cubicBezTo>
                <a:cubicBezTo>
                  <a:pt x="2064098" y="12373"/>
                  <a:pt x="2220857" y="34016"/>
                  <a:pt x="2545949" y="0"/>
                </a:cubicBezTo>
                <a:cubicBezTo>
                  <a:pt x="2871041" y="-34016"/>
                  <a:pt x="2930967" y="-6551"/>
                  <a:pt x="3194643" y="0"/>
                </a:cubicBezTo>
                <a:cubicBezTo>
                  <a:pt x="3458319" y="6551"/>
                  <a:pt x="3590719" y="-27970"/>
                  <a:pt x="3794510" y="0"/>
                </a:cubicBezTo>
                <a:cubicBezTo>
                  <a:pt x="3998301" y="27970"/>
                  <a:pt x="4343090" y="-39667"/>
                  <a:pt x="4882642" y="0"/>
                </a:cubicBezTo>
                <a:cubicBezTo>
                  <a:pt x="4881669" y="8304"/>
                  <a:pt x="4882164" y="21512"/>
                  <a:pt x="4882642" y="27432"/>
                </a:cubicBezTo>
                <a:cubicBezTo>
                  <a:pt x="4608564" y="7308"/>
                  <a:pt x="4394312" y="56256"/>
                  <a:pt x="4185122" y="27432"/>
                </a:cubicBezTo>
                <a:cubicBezTo>
                  <a:pt x="3975932" y="-1392"/>
                  <a:pt x="3827783" y="51583"/>
                  <a:pt x="3585254" y="27432"/>
                </a:cubicBezTo>
                <a:cubicBezTo>
                  <a:pt x="3342725" y="3281"/>
                  <a:pt x="3165015" y="17373"/>
                  <a:pt x="2790081" y="27432"/>
                </a:cubicBezTo>
                <a:cubicBezTo>
                  <a:pt x="2415147" y="37491"/>
                  <a:pt x="2453830" y="6816"/>
                  <a:pt x="2141387" y="27432"/>
                </a:cubicBezTo>
                <a:cubicBezTo>
                  <a:pt x="1828944" y="48048"/>
                  <a:pt x="1774219" y="17790"/>
                  <a:pt x="1590346" y="27432"/>
                </a:cubicBezTo>
                <a:cubicBezTo>
                  <a:pt x="1406473" y="37074"/>
                  <a:pt x="1200327" y="18527"/>
                  <a:pt x="844000" y="27432"/>
                </a:cubicBezTo>
                <a:cubicBezTo>
                  <a:pt x="487673" y="36337"/>
                  <a:pt x="322314" y="2648"/>
                  <a:pt x="0" y="27432"/>
                </a:cubicBezTo>
                <a:cubicBezTo>
                  <a:pt x="-1048" y="14992"/>
                  <a:pt x="-1120" y="7447"/>
                  <a:pt x="0" y="0"/>
                </a:cubicBezTo>
                <a:close/>
              </a:path>
              <a:path w="4882642" h="27432" stroke="0" extrusionOk="0">
                <a:moveTo>
                  <a:pt x="0" y="0"/>
                </a:moveTo>
                <a:cubicBezTo>
                  <a:pt x="238803" y="9040"/>
                  <a:pt x="494861" y="-4831"/>
                  <a:pt x="648694" y="0"/>
                </a:cubicBezTo>
                <a:cubicBezTo>
                  <a:pt x="802527" y="4831"/>
                  <a:pt x="991643" y="12575"/>
                  <a:pt x="1199735" y="0"/>
                </a:cubicBezTo>
                <a:cubicBezTo>
                  <a:pt x="1407827" y="-12575"/>
                  <a:pt x="1757315" y="9056"/>
                  <a:pt x="1994908" y="0"/>
                </a:cubicBezTo>
                <a:cubicBezTo>
                  <a:pt x="2232501" y="-9056"/>
                  <a:pt x="2370188" y="18797"/>
                  <a:pt x="2643602" y="0"/>
                </a:cubicBezTo>
                <a:cubicBezTo>
                  <a:pt x="2917016" y="-18797"/>
                  <a:pt x="3036387" y="10091"/>
                  <a:pt x="3292296" y="0"/>
                </a:cubicBezTo>
                <a:cubicBezTo>
                  <a:pt x="3548205" y="-10091"/>
                  <a:pt x="3892824" y="6516"/>
                  <a:pt x="4087469" y="0"/>
                </a:cubicBezTo>
                <a:cubicBezTo>
                  <a:pt x="4282114" y="-6516"/>
                  <a:pt x="4487997" y="-16222"/>
                  <a:pt x="4882642" y="0"/>
                </a:cubicBezTo>
                <a:cubicBezTo>
                  <a:pt x="4883127" y="9333"/>
                  <a:pt x="4883920" y="19699"/>
                  <a:pt x="4882642" y="27432"/>
                </a:cubicBezTo>
                <a:cubicBezTo>
                  <a:pt x="4665479" y="53358"/>
                  <a:pt x="4455363" y="34051"/>
                  <a:pt x="4282775" y="27432"/>
                </a:cubicBezTo>
                <a:cubicBezTo>
                  <a:pt x="4110187" y="20813"/>
                  <a:pt x="3781952" y="37808"/>
                  <a:pt x="3585254" y="27432"/>
                </a:cubicBezTo>
                <a:cubicBezTo>
                  <a:pt x="3388556" y="17056"/>
                  <a:pt x="3084641" y="41802"/>
                  <a:pt x="2887734" y="27432"/>
                </a:cubicBezTo>
                <a:cubicBezTo>
                  <a:pt x="2690827" y="13062"/>
                  <a:pt x="2491613" y="5294"/>
                  <a:pt x="2239040" y="27432"/>
                </a:cubicBezTo>
                <a:cubicBezTo>
                  <a:pt x="1986467" y="49570"/>
                  <a:pt x="1795483" y="63015"/>
                  <a:pt x="1443867" y="27432"/>
                </a:cubicBezTo>
                <a:cubicBezTo>
                  <a:pt x="1092251" y="-8151"/>
                  <a:pt x="850619" y="43704"/>
                  <a:pt x="648694" y="27432"/>
                </a:cubicBezTo>
                <a:cubicBezTo>
                  <a:pt x="446769" y="11160"/>
                  <a:pt x="306471" y="26408"/>
                  <a:pt x="0" y="27432"/>
                </a:cubicBezTo>
                <a:cubicBezTo>
                  <a:pt x="211" y="18145"/>
                  <a:pt x="120" y="648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magen 4">
            <a:extLst>
              <a:ext uri="{FF2B5EF4-FFF2-40B4-BE49-F238E27FC236}">
                <a16:creationId xmlns:a16="http://schemas.microsoft.com/office/drawing/2014/main" id="{F4419354-D3A5-E85C-CEE7-F5BE4B73CAAC}"/>
              </a:ext>
            </a:extLst>
          </p:cNvPr>
          <p:cNvPicPr>
            <a:picLocks noChangeAspect="1"/>
          </p:cNvPicPr>
          <p:nvPr/>
        </p:nvPicPr>
        <p:blipFill>
          <a:blip r:embed="rId2"/>
          <a:stretch>
            <a:fillRect/>
          </a:stretch>
        </p:blipFill>
        <p:spPr>
          <a:xfrm>
            <a:off x="6981444" y="3188507"/>
            <a:ext cx="10821924" cy="3868837"/>
          </a:xfrm>
          <a:prstGeom prst="rect">
            <a:avLst/>
          </a:prstGeom>
        </p:spPr>
      </p:pic>
    </p:spTree>
    <p:extLst>
      <p:ext uri="{BB962C8B-B14F-4D97-AF65-F5344CB8AC3E}">
        <p14:creationId xmlns:p14="http://schemas.microsoft.com/office/powerpoint/2010/main" val="2839442543"/>
      </p:ext>
    </p:extLst>
  </p:cSld>
  <p:clrMapOvr>
    <a:masterClrMapping/>
  </p:clrMapOvr>
  <p:transition spd="slow">
    <p:wipe/>
  </p:transition>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F0087D53-9295-4463-AAE4-D5C626046E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3428" cy="10287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83F2CFE3-EB60-37F8-DE7D-009D9857984A}"/>
              </a:ext>
            </a:extLst>
          </p:cNvPr>
          <p:cNvSpPr>
            <a:spLocks noGrp="1"/>
          </p:cNvSpPr>
          <p:nvPr>
            <p:ph type="title"/>
          </p:nvPr>
        </p:nvSpPr>
        <p:spPr>
          <a:xfrm>
            <a:off x="958321" y="6752179"/>
            <a:ext cx="16364460" cy="1598754"/>
          </a:xfrm>
        </p:spPr>
        <p:txBody>
          <a:bodyPr vert="horz" lIns="91440" tIns="45720" rIns="91440" bIns="45720" rtlCol="0" anchor="ctr">
            <a:normAutofit/>
          </a:bodyPr>
          <a:lstStyle/>
          <a:p>
            <a:pPr algn="ctr" rtl="0">
              <a:lnSpc>
                <a:spcPct val="90000"/>
              </a:lnSpc>
              <a:spcBef>
                <a:spcPct val="0"/>
              </a:spcBef>
            </a:pPr>
            <a:r>
              <a:rPr lang="en-US" sz="6200" kern="1200">
                <a:solidFill>
                  <a:schemeClr val="tx1"/>
                </a:solidFill>
                <a:latin typeface="+mj-lt"/>
                <a:cs typeface="+mj-cs"/>
              </a:rPr>
              <a:t>Resultados de rendimiento y recursos del sistema</a:t>
            </a:r>
          </a:p>
        </p:txBody>
      </p:sp>
      <p:pic>
        <p:nvPicPr>
          <p:cNvPr id="5" name="Imagen 4">
            <a:extLst>
              <a:ext uri="{FF2B5EF4-FFF2-40B4-BE49-F238E27FC236}">
                <a16:creationId xmlns:a16="http://schemas.microsoft.com/office/drawing/2014/main" id="{E806D0DE-B31E-0CD9-2822-8647358EF9A0}"/>
              </a:ext>
            </a:extLst>
          </p:cNvPr>
          <p:cNvPicPr>
            <a:picLocks noChangeAspect="1"/>
          </p:cNvPicPr>
          <p:nvPr/>
        </p:nvPicPr>
        <p:blipFill>
          <a:blip r:embed="rId2"/>
          <a:stretch>
            <a:fillRect/>
          </a:stretch>
        </p:blipFill>
        <p:spPr>
          <a:xfrm>
            <a:off x="480060" y="1106675"/>
            <a:ext cx="8421624" cy="4589785"/>
          </a:xfrm>
          <a:prstGeom prst="rect">
            <a:avLst/>
          </a:prstGeom>
        </p:spPr>
      </p:pic>
      <p:pic>
        <p:nvPicPr>
          <p:cNvPr id="7" name="Imagen 6">
            <a:extLst>
              <a:ext uri="{FF2B5EF4-FFF2-40B4-BE49-F238E27FC236}">
                <a16:creationId xmlns:a16="http://schemas.microsoft.com/office/drawing/2014/main" id="{3C1ECA42-91E6-E543-108F-843F4B331723}"/>
              </a:ext>
            </a:extLst>
          </p:cNvPr>
          <p:cNvPicPr>
            <a:picLocks noChangeAspect="1"/>
          </p:cNvPicPr>
          <p:nvPr/>
        </p:nvPicPr>
        <p:blipFill>
          <a:blip r:embed="rId3"/>
          <a:stretch>
            <a:fillRect/>
          </a:stretch>
        </p:blipFill>
        <p:spPr>
          <a:xfrm>
            <a:off x="9381744" y="1222473"/>
            <a:ext cx="8421624" cy="4358189"/>
          </a:xfrm>
          <a:prstGeom prst="rect">
            <a:avLst/>
          </a:prstGeom>
        </p:spPr>
      </p:pic>
      <p:sp>
        <p:nvSpPr>
          <p:cNvPr id="14" name="sketch line">
            <a:extLst>
              <a:ext uri="{FF2B5EF4-FFF2-40B4-BE49-F238E27FC236}">
                <a16:creationId xmlns:a16="http://schemas.microsoft.com/office/drawing/2014/main" id="{D6A9C53F-5F90-40A5-8C85-5412D39C8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75120" y="8391537"/>
            <a:ext cx="4937760" cy="27432"/>
          </a:xfrm>
          <a:custGeom>
            <a:avLst/>
            <a:gdLst>
              <a:gd name="connsiteX0" fmla="*/ 0 w 4937760"/>
              <a:gd name="connsiteY0" fmla="*/ 0 h 27432"/>
              <a:gd name="connsiteX1" fmla="*/ 567842 w 4937760"/>
              <a:gd name="connsiteY1" fmla="*/ 0 h 27432"/>
              <a:gd name="connsiteX2" fmla="*/ 1135685 w 4937760"/>
              <a:gd name="connsiteY2" fmla="*/ 0 h 27432"/>
              <a:gd name="connsiteX3" fmla="*/ 1851660 w 4937760"/>
              <a:gd name="connsiteY3" fmla="*/ 0 h 27432"/>
              <a:gd name="connsiteX4" fmla="*/ 2370125 w 4937760"/>
              <a:gd name="connsiteY4" fmla="*/ 0 h 27432"/>
              <a:gd name="connsiteX5" fmla="*/ 2888590 w 4937760"/>
              <a:gd name="connsiteY5" fmla="*/ 0 h 27432"/>
              <a:gd name="connsiteX6" fmla="*/ 3505810 w 4937760"/>
              <a:gd name="connsiteY6" fmla="*/ 0 h 27432"/>
              <a:gd name="connsiteX7" fmla="*/ 4024274 w 4937760"/>
              <a:gd name="connsiteY7" fmla="*/ 0 h 27432"/>
              <a:gd name="connsiteX8" fmla="*/ 4937760 w 4937760"/>
              <a:gd name="connsiteY8" fmla="*/ 0 h 27432"/>
              <a:gd name="connsiteX9" fmla="*/ 4937760 w 4937760"/>
              <a:gd name="connsiteY9" fmla="*/ 27432 h 27432"/>
              <a:gd name="connsiteX10" fmla="*/ 4419295 w 4937760"/>
              <a:gd name="connsiteY10" fmla="*/ 27432 h 27432"/>
              <a:gd name="connsiteX11" fmla="*/ 3900830 w 4937760"/>
              <a:gd name="connsiteY11" fmla="*/ 27432 h 27432"/>
              <a:gd name="connsiteX12" fmla="*/ 3283610 w 4937760"/>
              <a:gd name="connsiteY12" fmla="*/ 27432 h 27432"/>
              <a:gd name="connsiteX13" fmla="*/ 2765146 w 4937760"/>
              <a:gd name="connsiteY13" fmla="*/ 27432 h 27432"/>
              <a:gd name="connsiteX14" fmla="*/ 2296058 w 4937760"/>
              <a:gd name="connsiteY14" fmla="*/ 27432 h 27432"/>
              <a:gd name="connsiteX15" fmla="*/ 1678838 w 4937760"/>
              <a:gd name="connsiteY15" fmla="*/ 27432 h 27432"/>
              <a:gd name="connsiteX16" fmla="*/ 1061618 w 4937760"/>
              <a:gd name="connsiteY16" fmla="*/ 27432 h 27432"/>
              <a:gd name="connsiteX17" fmla="*/ 0 w 4937760"/>
              <a:gd name="connsiteY17" fmla="*/ 27432 h 27432"/>
              <a:gd name="connsiteX18" fmla="*/ 0 w 4937760"/>
              <a:gd name="connsiteY18"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937760" h="27432" fill="none" extrusionOk="0">
                <a:moveTo>
                  <a:pt x="0" y="0"/>
                </a:moveTo>
                <a:cubicBezTo>
                  <a:pt x="151071" y="898"/>
                  <a:pt x="414304" y="10355"/>
                  <a:pt x="567842" y="0"/>
                </a:cubicBezTo>
                <a:cubicBezTo>
                  <a:pt x="721380" y="-10355"/>
                  <a:pt x="913955" y="23592"/>
                  <a:pt x="1135685" y="0"/>
                </a:cubicBezTo>
                <a:cubicBezTo>
                  <a:pt x="1357415" y="-23592"/>
                  <a:pt x="1656179" y="-14359"/>
                  <a:pt x="1851660" y="0"/>
                </a:cubicBezTo>
                <a:cubicBezTo>
                  <a:pt x="2047142" y="14359"/>
                  <a:pt x="2259566" y="-14455"/>
                  <a:pt x="2370125" y="0"/>
                </a:cubicBezTo>
                <a:cubicBezTo>
                  <a:pt x="2480684" y="14455"/>
                  <a:pt x="2753992" y="22579"/>
                  <a:pt x="2888590" y="0"/>
                </a:cubicBezTo>
                <a:cubicBezTo>
                  <a:pt x="3023188" y="-22579"/>
                  <a:pt x="3354327" y="24296"/>
                  <a:pt x="3505810" y="0"/>
                </a:cubicBezTo>
                <a:cubicBezTo>
                  <a:pt x="3657293" y="-24296"/>
                  <a:pt x="3767649" y="3652"/>
                  <a:pt x="4024274" y="0"/>
                </a:cubicBezTo>
                <a:cubicBezTo>
                  <a:pt x="4280899" y="-3652"/>
                  <a:pt x="4541928" y="-14384"/>
                  <a:pt x="4937760" y="0"/>
                </a:cubicBezTo>
                <a:cubicBezTo>
                  <a:pt x="4938470" y="9050"/>
                  <a:pt x="4937122" y="21151"/>
                  <a:pt x="4937760" y="27432"/>
                </a:cubicBezTo>
                <a:cubicBezTo>
                  <a:pt x="4792365" y="10076"/>
                  <a:pt x="4528041" y="17663"/>
                  <a:pt x="4419295" y="27432"/>
                </a:cubicBezTo>
                <a:cubicBezTo>
                  <a:pt x="4310549" y="37201"/>
                  <a:pt x="4126500" y="10618"/>
                  <a:pt x="3900830" y="27432"/>
                </a:cubicBezTo>
                <a:cubicBezTo>
                  <a:pt x="3675160" y="44246"/>
                  <a:pt x="3409924" y="31425"/>
                  <a:pt x="3283610" y="27432"/>
                </a:cubicBezTo>
                <a:cubicBezTo>
                  <a:pt x="3157296" y="23439"/>
                  <a:pt x="3011610" y="15782"/>
                  <a:pt x="2765146" y="27432"/>
                </a:cubicBezTo>
                <a:cubicBezTo>
                  <a:pt x="2518682" y="39082"/>
                  <a:pt x="2505970" y="40710"/>
                  <a:pt x="2296058" y="27432"/>
                </a:cubicBezTo>
                <a:cubicBezTo>
                  <a:pt x="2086146" y="14154"/>
                  <a:pt x="1890404" y="35142"/>
                  <a:pt x="1678838" y="27432"/>
                </a:cubicBezTo>
                <a:cubicBezTo>
                  <a:pt x="1467272" y="19722"/>
                  <a:pt x="1210839" y="46081"/>
                  <a:pt x="1061618" y="27432"/>
                </a:cubicBezTo>
                <a:cubicBezTo>
                  <a:pt x="912397" y="8783"/>
                  <a:pt x="424920" y="11180"/>
                  <a:pt x="0" y="27432"/>
                </a:cubicBezTo>
                <a:cubicBezTo>
                  <a:pt x="-1228" y="21145"/>
                  <a:pt x="-815" y="8816"/>
                  <a:pt x="0" y="0"/>
                </a:cubicBezTo>
                <a:close/>
              </a:path>
              <a:path w="4937760" h="27432" stroke="0" extrusionOk="0">
                <a:moveTo>
                  <a:pt x="0" y="0"/>
                </a:moveTo>
                <a:cubicBezTo>
                  <a:pt x="158580" y="-21299"/>
                  <a:pt x="375366" y="-9205"/>
                  <a:pt x="518465" y="0"/>
                </a:cubicBezTo>
                <a:cubicBezTo>
                  <a:pt x="661564" y="9205"/>
                  <a:pt x="901414" y="-31895"/>
                  <a:pt x="1234440" y="0"/>
                </a:cubicBezTo>
                <a:cubicBezTo>
                  <a:pt x="1567467" y="31895"/>
                  <a:pt x="1525818" y="3722"/>
                  <a:pt x="1703527" y="0"/>
                </a:cubicBezTo>
                <a:cubicBezTo>
                  <a:pt x="1881236" y="-3722"/>
                  <a:pt x="1964350" y="10238"/>
                  <a:pt x="2172614" y="0"/>
                </a:cubicBezTo>
                <a:cubicBezTo>
                  <a:pt x="2380878" y="-10238"/>
                  <a:pt x="2652196" y="-22475"/>
                  <a:pt x="2789834" y="0"/>
                </a:cubicBezTo>
                <a:cubicBezTo>
                  <a:pt x="2927472" y="22475"/>
                  <a:pt x="3160003" y="7911"/>
                  <a:pt x="3357677" y="0"/>
                </a:cubicBezTo>
                <a:cubicBezTo>
                  <a:pt x="3555351" y="-7911"/>
                  <a:pt x="3723575" y="-14515"/>
                  <a:pt x="4024274" y="0"/>
                </a:cubicBezTo>
                <a:cubicBezTo>
                  <a:pt x="4324973" y="14515"/>
                  <a:pt x="4666192" y="-31217"/>
                  <a:pt x="4937760" y="0"/>
                </a:cubicBezTo>
                <a:cubicBezTo>
                  <a:pt x="4937817" y="6776"/>
                  <a:pt x="4936595" y="20935"/>
                  <a:pt x="4937760" y="27432"/>
                </a:cubicBezTo>
                <a:cubicBezTo>
                  <a:pt x="4605662" y="51747"/>
                  <a:pt x="4434779" y="15280"/>
                  <a:pt x="4221785" y="27432"/>
                </a:cubicBezTo>
                <a:cubicBezTo>
                  <a:pt x="4008791" y="39584"/>
                  <a:pt x="3840732" y="43619"/>
                  <a:pt x="3653942" y="27432"/>
                </a:cubicBezTo>
                <a:cubicBezTo>
                  <a:pt x="3467152" y="11245"/>
                  <a:pt x="3368269" y="7352"/>
                  <a:pt x="3086100" y="27432"/>
                </a:cubicBezTo>
                <a:cubicBezTo>
                  <a:pt x="2803931" y="47512"/>
                  <a:pt x="2806928" y="31440"/>
                  <a:pt x="2567635" y="27432"/>
                </a:cubicBezTo>
                <a:cubicBezTo>
                  <a:pt x="2328342" y="23424"/>
                  <a:pt x="2237209" y="34202"/>
                  <a:pt x="1999793" y="27432"/>
                </a:cubicBezTo>
                <a:cubicBezTo>
                  <a:pt x="1762377" y="20662"/>
                  <a:pt x="1753212" y="30829"/>
                  <a:pt x="1530706" y="27432"/>
                </a:cubicBezTo>
                <a:cubicBezTo>
                  <a:pt x="1308200" y="24035"/>
                  <a:pt x="1164917" y="444"/>
                  <a:pt x="962863" y="27432"/>
                </a:cubicBezTo>
                <a:cubicBezTo>
                  <a:pt x="760809" y="54420"/>
                  <a:pt x="232406" y="72726"/>
                  <a:pt x="0" y="27432"/>
                </a:cubicBezTo>
                <a:cubicBezTo>
                  <a:pt x="-234" y="21031"/>
                  <a:pt x="-921" y="6323"/>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74991907"/>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B9C533A-D8DD-494C-3888-53C221205A77}"/>
              </a:ext>
            </a:extLst>
          </p:cNvPr>
          <p:cNvSpPr>
            <a:spLocks noGrp="1"/>
          </p:cNvSpPr>
          <p:nvPr>
            <p:ph type="title"/>
          </p:nvPr>
        </p:nvSpPr>
        <p:spPr>
          <a:xfrm>
            <a:off x="3038556" y="419687"/>
            <a:ext cx="11819890" cy="2308324"/>
          </a:xfrm>
        </p:spPr>
        <p:txBody>
          <a:bodyPr/>
          <a:lstStyle/>
          <a:p>
            <a:pPr algn="ctr"/>
            <a:r>
              <a:rPr lang="es-MX" dirty="0"/>
              <a:t>Simulación de Perfiles Profesionales</a:t>
            </a:r>
            <a:br>
              <a:rPr lang="es-EC" dirty="0"/>
            </a:br>
            <a:endParaRPr lang="es-EC" dirty="0"/>
          </a:p>
        </p:txBody>
      </p:sp>
      <p:sp>
        <p:nvSpPr>
          <p:cNvPr id="3" name="Marcador de texto 2">
            <a:extLst>
              <a:ext uri="{FF2B5EF4-FFF2-40B4-BE49-F238E27FC236}">
                <a16:creationId xmlns:a16="http://schemas.microsoft.com/office/drawing/2014/main" id="{204F18CF-53FB-97B3-5D0A-83C88DE6EA22}"/>
              </a:ext>
            </a:extLst>
          </p:cNvPr>
          <p:cNvSpPr>
            <a:spLocks noGrp="1"/>
          </p:cNvSpPr>
          <p:nvPr>
            <p:ph type="body" idx="1"/>
          </p:nvPr>
        </p:nvSpPr>
        <p:spPr>
          <a:xfrm>
            <a:off x="609600" y="2628900"/>
            <a:ext cx="8621394" cy="800219"/>
          </a:xfrm>
        </p:spPr>
        <p:txBody>
          <a:bodyPr/>
          <a:lstStyle/>
          <a:p>
            <a:r>
              <a:rPr lang="es-MX" sz="2800" dirty="0"/>
              <a:t>(Oficial de Seguridad) </a:t>
            </a:r>
            <a:endParaRPr lang="es-EC" sz="2800" dirty="0"/>
          </a:p>
          <a:p>
            <a:endParaRPr lang="es-EC" dirty="0"/>
          </a:p>
        </p:txBody>
      </p:sp>
      <p:sp>
        <p:nvSpPr>
          <p:cNvPr id="5" name="CuadroTexto 4">
            <a:extLst>
              <a:ext uri="{FF2B5EF4-FFF2-40B4-BE49-F238E27FC236}">
                <a16:creationId xmlns:a16="http://schemas.microsoft.com/office/drawing/2014/main" id="{3198191C-9235-B121-0FCF-1C1B186F7302}"/>
              </a:ext>
            </a:extLst>
          </p:cNvPr>
          <p:cNvSpPr txBox="1"/>
          <p:nvPr/>
        </p:nvSpPr>
        <p:spPr>
          <a:xfrm>
            <a:off x="6533596" y="2513955"/>
            <a:ext cx="8853488" cy="3491084"/>
          </a:xfrm>
          <a:prstGeom prst="rect">
            <a:avLst/>
          </a:prstGeom>
          <a:noFill/>
        </p:spPr>
        <p:txBody>
          <a:bodyPr wrap="square">
            <a:spAutoFit/>
          </a:bodyPr>
          <a:lstStyle/>
          <a:p>
            <a:pPr>
              <a:lnSpc>
                <a:spcPct val="107000"/>
              </a:lnSpc>
              <a:spcAft>
                <a:spcPts val="800"/>
              </a:spcAft>
              <a:buNone/>
            </a:pPr>
            <a:r>
              <a:rPr lang="es-EC" sz="2800" b="1" dirty="0"/>
              <a:t>Objetivo</a:t>
            </a:r>
            <a:r>
              <a:rPr lang="es-EC" sz="2800" dirty="0"/>
              <a:t>: Garantizar la integridad y seguridad de la base de datos mediante auditorías y controles.</a:t>
            </a:r>
          </a:p>
          <a:p>
            <a:pPr>
              <a:lnSpc>
                <a:spcPct val="107000"/>
              </a:lnSpc>
              <a:spcAft>
                <a:spcPts val="800"/>
              </a:spcAft>
            </a:pPr>
            <a:r>
              <a:rPr lang="es-EC" sz="2800" dirty="0"/>
              <a:t>Como usuario de seguridad se debe llevar un seguimiento de las actividades realizadas dentro del sistema por ello se registran las actividades en tablas de auditoría.</a:t>
            </a:r>
          </a:p>
          <a:p>
            <a:pPr>
              <a:lnSpc>
                <a:spcPct val="107000"/>
              </a:lnSpc>
              <a:spcAft>
                <a:spcPts val="800"/>
              </a:spcAft>
              <a:buNone/>
            </a:pPr>
            <a:endParaRPr lang="es-EC" sz="2800" dirty="0">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p:txBody>
      </p:sp>
      <p:pic>
        <p:nvPicPr>
          <p:cNvPr id="9218" name="Picture 2" descr="Hábitos empresa para mejorar la seguridad de sus datos - Cepymenews">
            <a:extLst>
              <a:ext uri="{FF2B5EF4-FFF2-40B4-BE49-F238E27FC236}">
                <a16:creationId xmlns:a16="http://schemas.microsoft.com/office/drawing/2014/main" id="{33083DBB-AEE9-66AD-EAE3-7D2DE071ACD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053760" y="6972594"/>
            <a:ext cx="6234240" cy="3314406"/>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n 5" descr="Interfaz de usuario gráfica, Texto&#10;&#10;El contenido generado por IA puede ser incorrecto.">
            <a:extLst>
              <a:ext uri="{FF2B5EF4-FFF2-40B4-BE49-F238E27FC236}">
                <a16:creationId xmlns:a16="http://schemas.microsoft.com/office/drawing/2014/main" id="{99FFC47B-4CFA-179C-85C6-CB0BC5DCB38B}"/>
              </a:ext>
            </a:extLst>
          </p:cNvPr>
          <p:cNvPicPr>
            <a:picLocks noChangeAspect="1"/>
          </p:cNvPicPr>
          <p:nvPr/>
        </p:nvPicPr>
        <p:blipFill>
          <a:blip r:embed="rId3"/>
          <a:stretch>
            <a:fillRect/>
          </a:stretch>
        </p:blipFill>
        <p:spPr>
          <a:xfrm>
            <a:off x="609600" y="6248655"/>
            <a:ext cx="10877550" cy="2145837"/>
          </a:xfrm>
          <a:prstGeom prst="rect">
            <a:avLst/>
          </a:prstGeom>
        </p:spPr>
      </p:pic>
    </p:spTree>
    <p:extLst>
      <p:ext uri="{BB962C8B-B14F-4D97-AF65-F5344CB8AC3E}">
        <p14:creationId xmlns:p14="http://schemas.microsoft.com/office/powerpoint/2010/main" val="3750316551"/>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5686227B-0988-79A8-42D5-DED6CD8FE52F}"/>
              </a:ext>
            </a:extLst>
          </p:cNvPr>
          <p:cNvSpPr>
            <a:spLocks noGrp="1"/>
          </p:cNvSpPr>
          <p:nvPr>
            <p:ph type="body" idx="1"/>
          </p:nvPr>
        </p:nvSpPr>
        <p:spPr>
          <a:xfrm>
            <a:off x="4027806" y="1074122"/>
            <a:ext cx="8621394" cy="984885"/>
          </a:xfrm>
        </p:spPr>
        <p:txBody>
          <a:bodyPr/>
          <a:lstStyle/>
          <a:p>
            <a:r>
              <a:rPr lang="es-EC" sz="4000" dirty="0"/>
              <a:t>(Usuario Final)</a:t>
            </a:r>
            <a:endParaRPr lang="es-EC" sz="4000" b="0" dirty="0"/>
          </a:p>
          <a:p>
            <a:endParaRPr lang="es-EC" dirty="0"/>
          </a:p>
        </p:txBody>
      </p:sp>
      <p:pic>
        <p:nvPicPr>
          <p:cNvPr id="10242" name="Picture 2" descr="Qué es un Usuario? Definición - CAVSI">
            <a:extLst>
              <a:ext uri="{FF2B5EF4-FFF2-40B4-BE49-F238E27FC236}">
                <a16:creationId xmlns:a16="http://schemas.microsoft.com/office/drawing/2014/main" id="{3D2BA4E3-0E5B-A9FC-653D-44FEB642A4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49200" y="306407"/>
            <a:ext cx="3505200" cy="3505200"/>
          </a:xfrm>
          <a:prstGeom prst="rect">
            <a:avLst/>
          </a:prstGeom>
          <a:noFill/>
          <a:extLst>
            <a:ext uri="{909E8E84-426E-40DD-AFC4-6F175D3DCCD1}">
              <a14:hiddenFill xmlns:a14="http://schemas.microsoft.com/office/drawing/2010/main">
                <a:solidFill>
                  <a:srgbClr val="FFFFFF"/>
                </a:solidFill>
              </a14:hiddenFill>
            </a:ext>
          </a:extLst>
        </p:spPr>
      </p:pic>
      <p:sp>
        <p:nvSpPr>
          <p:cNvPr id="7" name="CuadroTexto 6">
            <a:extLst>
              <a:ext uri="{FF2B5EF4-FFF2-40B4-BE49-F238E27FC236}">
                <a16:creationId xmlns:a16="http://schemas.microsoft.com/office/drawing/2014/main" id="{6067A687-2630-1279-915C-7D14E85F49FE}"/>
              </a:ext>
            </a:extLst>
          </p:cNvPr>
          <p:cNvSpPr txBox="1"/>
          <p:nvPr/>
        </p:nvSpPr>
        <p:spPr>
          <a:xfrm>
            <a:off x="1371600" y="2857500"/>
            <a:ext cx="10896600" cy="954107"/>
          </a:xfrm>
          <a:prstGeom prst="rect">
            <a:avLst/>
          </a:prstGeom>
          <a:noFill/>
        </p:spPr>
        <p:txBody>
          <a:bodyPr wrap="square">
            <a:spAutoFit/>
          </a:bodyPr>
          <a:lstStyle/>
          <a:p>
            <a:r>
              <a:rPr lang="es-EC" sz="2800" b="1" dirty="0">
                <a:solidFill>
                  <a:schemeClr val="tx1"/>
                </a:solidFill>
              </a:rPr>
              <a:t>Objetivo</a:t>
            </a:r>
            <a:r>
              <a:rPr lang="es-EC" sz="2800" dirty="0">
                <a:solidFill>
                  <a:schemeClr val="tx1"/>
                </a:solidFill>
              </a:rPr>
              <a:t>: Interactuar con datos permitidos bajo restricciones de </a:t>
            </a:r>
            <a:r>
              <a:rPr lang="es-EC" sz="2800" dirty="0" err="1">
                <a:solidFill>
                  <a:schemeClr val="tx1"/>
                </a:solidFill>
              </a:rPr>
              <a:t>seguridad.</a:t>
            </a:r>
            <a:r>
              <a:rPr lang="es-EC" sz="2800" b="1" i="0" dirty="0" err="1">
                <a:solidFill>
                  <a:schemeClr val="tx1"/>
                </a:solidFill>
                <a:effectLst/>
                <a:latin typeface="quote-cjk-patch"/>
              </a:rPr>
              <a:t>Objetivo</a:t>
            </a:r>
            <a:r>
              <a:rPr lang="es-EC" b="0" i="0" dirty="0">
                <a:solidFill>
                  <a:schemeClr val="tx1"/>
                </a:solidFill>
                <a:effectLst/>
                <a:latin typeface="quote-cjk-patch"/>
              </a:rPr>
              <a:t>: Interactuar con </a:t>
            </a:r>
            <a:r>
              <a:rPr lang="es-EC" b="0" i="0" dirty="0">
                <a:solidFill>
                  <a:srgbClr val="F8FAFF"/>
                </a:solidFill>
                <a:effectLst/>
                <a:latin typeface="quote-cjk-patch"/>
              </a:rPr>
              <a:t>datos permitidos bajo restricciones de seguridad.</a:t>
            </a:r>
            <a:endParaRPr lang="es-EC" dirty="0"/>
          </a:p>
        </p:txBody>
      </p:sp>
      <p:pic>
        <p:nvPicPr>
          <p:cNvPr id="8" name="Imagen 7" descr="Imagen que contiene Texto&#10;&#10;El contenido generado por IA puede ser incorrecto.">
            <a:extLst>
              <a:ext uri="{FF2B5EF4-FFF2-40B4-BE49-F238E27FC236}">
                <a16:creationId xmlns:a16="http://schemas.microsoft.com/office/drawing/2014/main" id="{DAD27E7E-344C-266A-CB09-578E472256D4}"/>
              </a:ext>
            </a:extLst>
          </p:cNvPr>
          <p:cNvPicPr>
            <a:picLocks noChangeAspect="1"/>
          </p:cNvPicPr>
          <p:nvPr/>
        </p:nvPicPr>
        <p:blipFill>
          <a:blip r:embed="rId3"/>
          <a:stretch>
            <a:fillRect/>
          </a:stretch>
        </p:blipFill>
        <p:spPr>
          <a:xfrm>
            <a:off x="5257800" y="4152900"/>
            <a:ext cx="7543800" cy="5662253"/>
          </a:xfrm>
          <a:prstGeom prst="rect">
            <a:avLst/>
          </a:prstGeom>
        </p:spPr>
      </p:pic>
    </p:spTree>
    <p:extLst>
      <p:ext uri="{BB962C8B-B14F-4D97-AF65-F5344CB8AC3E}">
        <p14:creationId xmlns:p14="http://schemas.microsoft.com/office/powerpoint/2010/main" val="389706577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271" name="Rectangle 11270">
            <a:extLst>
              <a:ext uri="{FF2B5EF4-FFF2-40B4-BE49-F238E27FC236}">
                <a16:creationId xmlns:a16="http://schemas.microsoft.com/office/drawing/2014/main" id="{700E0F77-E936-4985-B7B1-B9823486AC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7998" cy="1028604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2FEBD2B0-B242-4ED9-5DC7-3E05B0756677}"/>
              </a:ext>
            </a:extLst>
          </p:cNvPr>
          <p:cNvSpPr>
            <a:spLocks noGrp="1"/>
          </p:cNvSpPr>
          <p:nvPr>
            <p:ph type="title"/>
          </p:nvPr>
        </p:nvSpPr>
        <p:spPr>
          <a:xfrm>
            <a:off x="776833" y="7325316"/>
            <a:ext cx="5814129" cy="2335360"/>
          </a:xfrm>
        </p:spPr>
        <p:txBody>
          <a:bodyPr anchor="ctr">
            <a:normAutofit/>
          </a:bodyPr>
          <a:lstStyle/>
          <a:p>
            <a:pPr>
              <a:lnSpc>
                <a:spcPct val="90000"/>
              </a:lnSpc>
            </a:pPr>
            <a:r>
              <a:rPr lang="es-EC" sz="3400" i="0"/>
              <a:t>Uso de </a:t>
            </a:r>
            <a:r>
              <a:rPr lang="es-EC" sz="3400"/>
              <a:t>Neon Serverless para monitoreo y gestión de usuarios de forma remota</a:t>
            </a:r>
          </a:p>
        </p:txBody>
      </p:sp>
      <p:sp>
        <p:nvSpPr>
          <p:cNvPr id="11273" name="Rectangle 11272">
            <a:extLst>
              <a:ext uri="{FF2B5EF4-FFF2-40B4-BE49-F238E27FC236}">
                <a16:creationId xmlns:a16="http://schemas.microsoft.com/office/drawing/2014/main" id="{95C8260E-968F-44E8-A823-ABB4313119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29877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75" name="Rectangle 11274">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6833" y="0"/>
            <a:ext cx="16847618" cy="688227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266" name="Picture 2" descr="Microsoft Azure Marketplace">
            <a:extLst>
              <a:ext uri="{FF2B5EF4-FFF2-40B4-BE49-F238E27FC236}">
                <a16:creationId xmlns:a16="http://schemas.microsoft.com/office/drawing/2014/main" id="{24F748B4-83A0-9A65-31D7-E6B3A5C159A4}"/>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058717" y="546213"/>
            <a:ext cx="10314647" cy="5801989"/>
          </a:xfrm>
          <a:prstGeom prst="rect">
            <a:avLst/>
          </a:prstGeom>
          <a:noFill/>
          <a:extLst>
            <a:ext uri="{909E8E84-426E-40DD-AFC4-6F175D3DCCD1}">
              <a14:hiddenFill xmlns:a14="http://schemas.microsoft.com/office/drawing/2010/main">
                <a:solidFill>
                  <a:srgbClr val="FFFFFF"/>
                </a:solidFill>
              </a14:hiddenFill>
            </a:ext>
          </a:extLst>
        </p:spPr>
      </p:pic>
      <p:sp>
        <p:nvSpPr>
          <p:cNvPr id="11277" name="Rectangle 11276">
            <a:extLst>
              <a:ext uri="{FF2B5EF4-FFF2-40B4-BE49-F238E27FC236}">
                <a16:creationId xmlns:a16="http://schemas.microsoft.com/office/drawing/2014/main" id="{FE43805F-24A6-46A4-B19B-54F2834735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6001661" y="8491698"/>
            <a:ext cx="2194560" cy="6857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Marcador de texto 2">
            <a:extLst>
              <a:ext uri="{FF2B5EF4-FFF2-40B4-BE49-F238E27FC236}">
                <a16:creationId xmlns:a16="http://schemas.microsoft.com/office/drawing/2014/main" id="{F7CA00B7-55B5-F5A7-3E7D-E865F3F1A501}"/>
              </a:ext>
            </a:extLst>
          </p:cNvPr>
          <p:cNvSpPr>
            <a:spLocks noGrp="1"/>
          </p:cNvSpPr>
          <p:nvPr>
            <p:ph type="body" idx="1"/>
          </p:nvPr>
        </p:nvSpPr>
        <p:spPr>
          <a:xfrm>
            <a:off x="7744078" y="7325316"/>
            <a:ext cx="9880373" cy="2335360"/>
          </a:xfrm>
        </p:spPr>
        <p:txBody>
          <a:bodyPr anchor="ctr">
            <a:normAutofit/>
          </a:bodyPr>
          <a:lstStyle/>
          <a:p>
            <a:pPr>
              <a:lnSpc>
                <a:spcPct val="90000"/>
              </a:lnSpc>
              <a:spcAft>
                <a:spcPts val="600"/>
              </a:spcAft>
            </a:pPr>
            <a:r>
              <a:rPr lang="es-EC" sz="2300" b="0"/>
              <a:t>Neon Serverless es una plataforma PostgreSQL, administrada y sin servidor, diseñada para facilitar el desarrollo de aplicaciones modernas. Ofrece funciones como escalado automático, ramificación, y almacenamiento ilimitado, permitiendo a los desarrolladores concentrarse en la creación de sus aplicaciones sin preocuparse por la gestión de la infraestructura. </a:t>
            </a:r>
          </a:p>
          <a:p>
            <a:pPr>
              <a:lnSpc>
                <a:spcPct val="90000"/>
              </a:lnSpc>
              <a:spcAft>
                <a:spcPts val="600"/>
              </a:spcAft>
            </a:pPr>
            <a:endParaRPr lang="es-EC" sz="2300" b="0"/>
          </a:p>
          <a:p>
            <a:pPr>
              <a:lnSpc>
                <a:spcPct val="90000"/>
              </a:lnSpc>
              <a:spcAft>
                <a:spcPts val="600"/>
              </a:spcAft>
            </a:pPr>
            <a:endParaRPr lang="es-EC" sz="2300"/>
          </a:p>
        </p:txBody>
      </p:sp>
    </p:spTree>
    <p:extLst>
      <p:ext uri="{BB962C8B-B14F-4D97-AF65-F5344CB8AC3E}">
        <p14:creationId xmlns:p14="http://schemas.microsoft.com/office/powerpoint/2010/main" val="1033349766"/>
      </p:ext>
    </p:extLst>
  </p:cSld>
  <p:clrMapOvr>
    <a:masterClrMapping/>
  </p:clrMapOvr>
  <p:transition spd="med">
    <p:pull/>
  </p:transition>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object 3"/>
          <p:cNvPicPr/>
          <p:nvPr/>
        </p:nvPicPr>
        <p:blipFill>
          <a:blip r:embed="rId2" cstate="print"/>
          <a:stretch>
            <a:fillRect/>
          </a:stretch>
        </p:blipFill>
        <p:spPr>
          <a:xfrm>
            <a:off x="946852" y="3069612"/>
            <a:ext cx="85725" cy="85724"/>
          </a:xfrm>
          <a:prstGeom prst="rect">
            <a:avLst/>
          </a:prstGeom>
        </p:spPr>
      </p:pic>
      <p:pic>
        <p:nvPicPr>
          <p:cNvPr id="4" name="object 4"/>
          <p:cNvPicPr/>
          <p:nvPr/>
        </p:nvPicPr>
        <p:blipFill>
          <a:blip r:embed="rId2" cstate="print"/>
          <a:stretch>
            <a:fillRect/>
          </a:stretch>
        </p:blipFill>
        <p:spPr>
          <a:xfrm>
            <a:off x="946852" y="3850662"/>
            <a:ext cx="85725" cy="85724"/>
          </a:xfrm>
          <a:prstGeom prst="rect">
            <a:avLst/>
          </a:prstGeom>
        </p:spPr>
      </p:pic>
      <p:pic>
        <p:nvPicPr>
          <p:cNvPr id="5" name="object 5"/>
          <p:cNvPicPr/>
          <p:nvPr/>
        </p:nvPicPr>
        <p:blipFill>
          <a:blip r:embed="rId2" cstate="print"/>
          <a:stretch>
            <a:fillRect/>
          </a:stretch>
        </p:blipFill>
        <p:spPr>
          <a:xfrm>
            <a:off x="946852" y="4631712"/>
            <a:ext cx="85725" cy="85724"/>
          </a:xfrm>
          <a:prstGeom prst="rect">
            <a:avLst/>
          </a:prstGeom>
        </p:spPr>
      </p:pic>
      <p:pic>
        <p:nvPicPr>
          <p:cNvPr id="6" name="object 6"/>
          <p:cNvPicPr/>
          <p:nvPr/>
        </p:nvPicPr>
        <p:blipFill>
          <a:blip r:embed="rId2" cstate="print"/>
          <a:stretch>
            <a:fillRect/>
          </a:stretch>
        </p:blipFill>
        <p:spPr>
          <a:xfrm>
            <a:off x="946852" y="5803287"/>
            <a:ext cx="85725" cy="85724"/>
          </a:xfrm>
          <a:prstGeom prst="rect">
            <a:avLst/>
          </a:prstGeom>
        </p:spPr>
      </p:pic>
      <p:pic>
        <p:nvPicPr>
          <p:cNvPr id="7" name="object 7"/>
          <p:cNvPicPr/>
          <p:nvPr/>
        </p:nvPicPr>
        <p:blipFill>
          <a:blip r:embed="rId2" cstate="print"/>
          <a:stretch>
            <a:fillRect/>
          </a:stretch>
        </p:blipFill>
        <p:spPr>
          <a:xfrm>
            <a:off x="946852" y="6193812"/>
            <a:ext cx="85725" cy="85724"/>
          </a:xfrm>
          <a:prstGeom prst="rect">
            <a:avLst/>
          </a:prstGeom>
        </p:spPr>
      </p:pic>
      <p:pic>
        <p:nvPicPr>
          <p:cNvPr id="8" name="object 8"/>
          <p:cNvPicPr/>
          <p:nvPr/>
        </p:nvPicPr>
        <p:blipFill>
          <a:blip r:embed="rId2" cstate="print"/>
          <a:stretch>
            <a:fillRect/>
          </a:stretch>
        </p:blipFill>
        <p:spPr>
          <a:xfrm>
            <a:off x="946852" y="6584336"/>
            <a:ext cx="85725" cy="85724"/>
          </a:xfrm>
          <a:prstGeom prst="rect">
            <a:avLst/>
          </a:prstGeom>
        </p:spPr>
      </p:pic>
      <p:pic>
        <p:nvPicPr>
          <p:cNvPr id="9" name="object 9"/>
          <p:cNvPicPr/>
          <p:nvPr/>
        </p:nvPicPr>
        <p:blipFill>
          <a:blip r:embed="rId2" cstate="print"/>
          <a:stretch>
            <a:fillRect/>
          </a:stretch>
        </p:blipFill>
        <p:spPr>
          <a:xfrm>
            <a:off x="946852" y="6974861"/>
            <a:ext cx="85725" cy="85724"/>
          </a:xfrm>
          <a:prstGeom prst="rect">
            <a:avLst/>
          </a:prstGeom>
        </p:spPr>
      </p:pic>
      <p:pic>
        <p:nvPicPr>
          <p:cNvPr id="10" name="object 10"/>
          <p:cNvPicPr/>
          <p:nvPr/>
        </p:nvPicPr>
        <p:blipFill>
          <a:blip r:embed="rId2" cstate="print"/>
          <a:stretch>
            <a:fillRect/>
          </a:stretch>
        </p:blipFill>
        <p:spPr>
          <a:xfrm>
            <a:off x="946852" y="7365386"/>
            <a:ext cx="85725" cy="85724"/>
          </a:xfrm>
          <a:prstGeom prst="rect">
            <a:avLst/>
          </a:prstGeom>
        </p:spPr>
      </p:pic>
      <p:pic>
        <p:nvPicPr>
          <p:cNvPr id="11" name="object 11"/>
          <p:cNvPicPr/>
          <p:nvPr/>
        </p:nvPicPr>
        <p:blipFill>
          <a:blip r:embed="rId2" cstate="print"/>
          <a:stretch>
            <a:fillRect/>
          </a:stretch>
        </p:blipFill>
        <p:spPr>
          <a:xfrm>
            <a:off x="946852" y="7755911"/>
            <a:ext cx="85725" cy="85724"/>
          </a:xfrm>
          <a:prstGeom prst="rect">
            <a:avLst/>
          </a:prstGeom>
        </p:spPr>
      </p:pic>
      <p:pic>
        <p:nvPicPr>
          <p:cNvPr id="12" name="object 12"/>
          <p:cNvPicPr/>
          <p:nvPr/>
        </p:nvPicPr>
        <p:blipFill>
          <a:blip r:embed="rId2" cstate="print"/>
          <a:stretch>
            <a:fillRect/>
          </a:stretch>
        </p:blipFill>
        <p:spPr>
          <a:xfrm>
            <a:off x="946852" y="8146436"/>
            <a:ext cx="85725" cy="85724"/>
          </a:xfrm>
          <a:prstGeom prst="rect">
            <a:avLst/>
          </a:prstGeom>
        </p:spPr>
      </p:pic>
      <p:sp>
        <p:nvSpPr>
          <p:cNvPr id="13" name="object 13"/>
          <p:cNvSpPr txBox="1"/>
          <p:nvPr/>
        </p:nvSpPr>
        <p:spPr>
          <a:xfrm>
            <a:off x="696026" y="2465086"/>
            <a:ext cx="6000049" cy="5906232"/>
          </a:xfrm>
          <a:prstGeom prst="rect">
            <a:avLst/>
          </a:prstGeom>
        </p:spPr>
        <p:txBody>
          <a:bodyPr vert="horz" wrap="square" lIns="0" tIns="67945" rIns="0" bIns="0" rtlCol="0">
            <a:spAutoFit/>
          </a:bodyPr>
          <a:lstStyle/>
          <a:p>
            <a:pPr marL="12700">
              <a:lnSpc>
                <a:spcPct val="100000"/>
              </a:lnSpc>
              <a:spcBef>
                <a:spcPts val="535"/>
              </a:spcBef>
            </a:pPr>
            <a:r>
              <a:rPr sz="2200" b="1" spc="204" dirty="0">
                <a:solidFill>
                  <a:srgbClr val="4431D9"/>
                </a:solidFill>
                <a:latin typeface="Verdana"/>
                <a:cs typeface="Verdana"/>
              </a:rPr>
              <a:t>Modelos</a:t>
            </a:r>
            <a:r>
              <a:rPr sz="2200" b="1" spc="160" dirty="0">
                <a:solidFill>
                  <a:srgbClr val="4431D9"/>
                </a:solidFill>
                <a:latin typeface="Verdana"/>
                <a:cs typeface="Verdana"/>
              </a:rPr>
              <a:t> </a:t>
            </a:r>
            <a:r>
              <a:rPr sz="2200" b="1" spc="120" dirty="0">
                <a:solidFill>
                  <a:srgbClr val="4431D9"/>
                </a:solidFill>
                <a:latin typeface="Verdana"/>
                <a:cs typeface="Verdana"/>
              </a:rPr>
              <a:t>desarrollados:</a:t>
            </a:r>
            <a:endParaRPr sz="2200" b="1" dirty="0">
              <a:latin typeface="Verdana"/>
              <a:cs typeface="Verdana"/>
            </a:endParaRPr>
          </a:p>
          <a:p>
            <a:pPr marL="487045" marR="5080">
              <a:lnSpc>
                <a:spcPct val="116500"/>
              </a:lnSpc>
            </a:pPr>
            <a:r>
              <a:rPr sz="2200" spc="220" dirty="0">
                <a:solidFill>
                  <a:srgbClr val="4431D9"/>
                </a:solidFill>
                <a:latin typeface="Verdana"/>
                <a:cs typeface="Verdana"/>
              </a:rPr>
              <a:t>Modelo</a:t>
            </a:r>
            <a:r>
              <a:rPr sz="2200" spc="170" dirty="0">
                <a:solidFill>
                  <a:srgbClr val="4431D9"/>
                </a:solidFill>
                <a:latin typeface="Verdana"/>
                <a:cs typeface="Verdana"/>
              </a:rPr>
              <a:t> </a:t>
            </a:r>
            <a:r>
              <a:rPr sz="2200" spc="204" dirty="0">
                <a:solidFill>
                  <a:srgbClr val="4431D9"/>
                </a:solidFill>
                <a:latin typeface="Verdana"/>
                <a:cs typeface="Verdana"/>
              </a:rPr>
              <a:t>Conceptual</a:t>
            </a:r>
            <a:r>
              <a:rPr sz="2200" spc="175" dirty="0">
                <a:solidFill>
                  <a:srgbClr val="4431D9"/>
                </a:solidFill>
                <a:latin typeface="Verdana"/>
                <a:cs typeface="Verdana"/>
              </a:rPr>
              <a:t> </a:t>
            </a:r>
            <a:r>
              <a:rPr sz="2200" spc="155" dirty="0">
                <a:solidFill>
                  <a:srgbClr val="4431D9"/>
                </a:solidFill>
                <a:latin typeface="Verdana"/>
                <a:cs typeface="Verdana"/>
              </a:rPr>
              <a:t>(Entidades </a:t>
            </a:r>
            <a:r>
              <a:rPr sz="2200" dirty="0">
                <a:solidFill>
                  <a:srgbClr val="4431D9"/>
                </a:solidFill>
                <a:latin typeface="Verdana"/>
                <a:cs typeface="Verdana"/>
              </a:rPr>
              <a:t>y</a:t>
            </a:r>
            <a:r>
              <a:rPr sz="2200" spc="114" dirty="0">
                <a:solidFill>
                  <a:srgbClr val="4431D9"/>
                </a:solidFill>
                <a:latin typeface="Verdana"/>
                <a:cs typeface="Verdana"/>
              </a:rPr>
              <a:t> </a:t>
            </a:r>
            <a:r>
              <a:rPr sz="2200" spc="170" dirty="0">
                <a:solidFill>
                  <a:srgbClr val="4431D9"/>
                </a:solidFill>
                <a:latin typeface="Verdana"/>
                <a:cs typeface="Verdana"/>
              </a:rPr>
              <a:t>relaciones</a:t>
            </a:r>
            <a:r>
              <a:rPr sz="2200" spc="120" dirty="0">
                <a:solidFill>
                  <a:srgbClr val="4431D9"/>
                </a:solidFill>
                <a:latin typeface="Verdana"/>
                <a:cs typeface="Verdana"/>
              </a:rPr>
              <a:t> </a:t>
            </a:r>
            <a:r>
              <a:rPr sz="2200" spc="150" dirty="0">
                <a:solidFill>
                  <a:srgbClr val="4431D9"/>
                </a:solidFill>
                <a:latin typeface="Verdana"/>
                <a:cs typeface="Verdana"/>
              </a:rPr>
              <a:t>principales)</a:t>
            </a:r>
            <a:endParaRPr sz="2200" dirty="0">
              <a:latin typeface="Verdana"/>
              <a:cs typeface="Verdana"/>
            </a:endParaRPr>
          </a:p>
          <a:p>
            <a:pPr marL="487045" marR="236220">
              <a:lnSpc>
                <a:spcPct val="116500"/>
              </a:lnSpc>
            </a:pPr>
            <a:r>
              <a:rPr sz="2200" spc="220" dirty="0">
                <a:solidFill>
                  <a:srgbClr val="4431D9"/>
                </a:solidFill>
                <a:latin typeface="Verdana"/>
                <a:cs typeface="Verdana"/>
              </a:rPr>
              <a:t>Modelo</a:t>
            </a:r>
            <a:r>
              <a:rPr sz="2200" spc="180" dirty="0">
                <a:solidFill>
                  <a:srgbClr val="4431D9"/>
                </a:solidFill>
                <a:latin typeface="Verdana"/>
                <a:cs typeface="Verdana"/>
              </a:rPr>
              <a:t> </a:t>
            </a:r>
            <a:r>
              <a:rPr sz="2200" spc="204" dirty="0">
                <a:solidFill>
                  <a:srgbClr val="4431D9"/>
                </a:solidFill>
                <a:latin typeface="Verdana"/>
                <a:cs typeface="Verdana"/>
              </a:rPr>
              <a:t>Lógico</a:t>
            </a:r>
            <a:r>
              <a:rPr sz="2200" spc="180" dirty="0">
                <a:solidFill>
                  <a:srgbClr val="4431D9"/>
                </a:solidFill>
                <a:latin typeface="Verdana"/>
                <a:cs typeface="Verdana"/>
              </a:rPr>
              <a:t> </a:t>
            </a:r>
            <a:r>
              <a:rPr sz="2200" spc="170" dirty="0">
                <a:solidFill>
                  <a:srgbClr val="4431D9"/>
                </a:solidFill>
                <a:latin typeface="Verdana"/>
                <a:cs typeface="Verdana"/>
              </a:rPr>
              <a:t>(Definición</a:t>
            </a:r>
            <a:r>
              <a:rPr sz="2200" spc="180" dirty="0">
                <a:solidFill>
                  <a:srgbClr val="4431D9"/>
                </a:solidFill>
                <a:latin typeface="Verdana"/>
                <a:cs typeface="Verdana"/>
              </a:rPr>
              <a:t> </a:t>
            </a:r>
            <a:r>
              <a:rPr sz="2200" spc="130" dirty="0">
                <a:solidFill>
                  <a:srgbClr val="4431D9"/>
                </a:solidFill>
                <a:latin typeface="Verdana"/>
                <a:cs typeface="Verdana"/>
              </a:rPr>
              <a:t>de </a:t>
            </a:r>
            <a:r>
              <a:rPr sz="2200" spc="175" dirty="0">
                <a:solidFill>
                  <a:srgbClr val="4431D9"/>
                </a:solidFill>
                <a:latin typeface="Verdana"/>
                <a:cs typeface="Verdana"/>
              </a:rPr>
              <a:t>atributos</a:t>
            </a:r>
            <a:r>
              <a:rPr sz="2200" spc="120" dirty="0">
                <a:solidFill>
                  <a:srgbClr val="4431D9"/>
                </a:solidFill>
                <a:latin typeface="Verdana"/>
                <a:cs typeface="Verdana"/>
              </a:rPr>
              <a:t> </a:t>
            </a:r>
            <a:r>
              <a:rPr sz="2200" dirty="0">
                <a:solidFill>
                  <a:srgbClr val="4431D9"/>
                </a:solidFill>
                <a:latin typeface="Verdana"/>
                <a:cs typeface="Verdana"/>
              </a:rPr>
              <a:t>y</a:t>
            </a:r>
            <a:r>
              <a:rPr sz="2200" spc="120" dirty="0">
                <a:solidFill>
                  <a:srgbClr val="4431D9"/>
                </a:solidFill>
                <a:latin typeface="Verdana"/>
                <a:cs typeface="Verdana"/>
              </a:rPr>
              <a:t> </a:t>
            </a:r>
            <a:r>
              <a:rPr sz="2200" spc="135" dirty="0">
                <a:solidFill>
                  <a:srgbClr val="4431D9"/>
                </a:solidFill>
                <a:latin typeface="Verdana"/>
                <a:cs typeface="Verdana"/>
              </a:rPr>
              <a:t>relaciones)</a:t>
            </a:r>
            <a:endParaRPr sz="2200" dirty="0">
              <a:latin typeface="Verdana"/>
              <a:cs typeface="Verdana"/>
            </a:endParaRPr>
          </a:p>
          <a:p>
            <a:pPr marL="487045" marR="611505">
              <a:lnSpc>
                <a:spcPct val="116500"/>
              </a:lnSpc>
            </a:pPr>
            <a:r>
              <a:rPr sz="2200" spc="220" dirty="0">
                <a:solidFill>
                  <a:srgbClr val="4431D9"/>
                </a:solidFill>
                <a:latin typeface="Verdana"/>
                <a:cs typeface="Verdana"/>
              </a:rPr>
              <a:t>Modelo</a:t>
            </a:r>
            <a:r>
              <a:rPr sz="2200" spc="180" dirty="0">
                <a:solidFill>
                  <a:srgbClr val="4431D9"/>
                </a:solidFill>
                <a:latin typeface="Verdana"/>
                <a:cs typeface="Verdana"/>
              </a:rPr>
              <a:t> </a:t>
            </a:r>
            <a:r>
              <a:rPr sz="2200" spc="175" dirty="0">
                <a:solidFill>
                  <a:srgbClr val="4431D9"/>
                </a:solidFill>
                <a:latin typeface="Verdana"/>
                <a:cs typeface="Verdana"/>
              </a:rPr>
              <a:t>Físico</a:t>
            </a:r>
            <a:r>
              <a:rPr sz="2200" spc="180" dirty="0">
                <a:solidFill>
                  <a:srgbClr val="4431D9"/>
                </a:solidFill>
                <a:latin typeface="Verdana"/>
                <a:cs typeface="Verdana"/>
              </a:rPr>
              <a:t> </a:t>
            </a:r>
            <a:r>
              <a:rPr sz="2200" spc="145" dirty="0">
                <a:solidFill>
                  <a:srgbClr val="4431D9"/>
                </a:solidFill>
                <a:latin typeface="Verdana"/>
                <a:cs typeface="Verdana"/>
              </a:rPr>
              <a:t>(Creación</a:t>
            </a:r>
            <a:r>
              <a:rPr sz="2200" spc="185" dirty="0">
                <a:solidFill>
                  <a:srgbClr val="4431D9"/>
                </a:solidFill>
                <a:latin typeface="Verdana"/>
                <a:cs typeface="Verdana"/>
              </a:rPr>
              <a:t> </a:t>
            </a:r>
            <a:r>
              <a:rPr sz="2200" spc="130" dirty="0">
                <a:solidFill>
                  <a:srgbClr val="4431D9"/>
                </a:solidFill>
                <a:latin typeface="Verdana"/>
                <a:cs typeface="Verdana"/>
              </a:rPr>
              <a:t>de </a:t>
            </a:r>
            <a:r>
              <a:rPr sz="2200" spc="150" dirty="0">
                <a:solidFill>
                  <a:srgbClr val="4431D9"/>
                </a:solidFill>
                <a:latin typeface="Verdana"/>
                <a:cs typeface="Verdana"/>
              </a:rPr>
              <a:t>tablas</a:t>
            </a:r>
            <a:r>
              <a:rPr sz="2200" spc="165" dirty="0">
                <a:solidFill>
                  <a:srgbClr val="4431D9"/>
                </a:solidFill>
                <a:latin typeface="Verdana"/>
                <a:cs typeface="Verdana"/>
              </a:rPr>
              <a:t> </a:t>
            </a:r>
            <a:r>
              <a:rPr sz="2200" spc="140" dirty="0">
                <a:solidFill>
                  <a:srgbClr val="4431D9"/>
                </a:solidFill>
                <a:latin typeface="Verdana"/>
                <a:cs typeface="Verdana"/>
              </a:rPr>
              <a:t>en</a:t>
            </a:r>
            <a:r>
              <a:rPr sz="2200" spc="170" dirty="0">
                <a:solidFill>
                  <a:srgbClr val="4431D9"/>
                </a:solidFill>
                <a:latin typeface="Verdana"/>
                <a:cs typeface="Verdana"/>
              </a:rPr>
              <a:t> </a:t>
            </a:r>
            <a:r>
              <a:rPr sz="2200" spc="114" dirty="0">
                <a:solidFill>
                  <a:srgbClr val="4431D9"/>
                </a:solidFill>
                <a:latin typeface="Verdana"/>
                <a:cs typeface="Verdana"/>
              </a:rPr>
              <a:t>MySQL)</a:t>
            </a:r>
            <a:endParaRPr sz="2200" dirty="0">
              <a:latin typeface="Verdana"/>
              <a:cs typeface="Verdana"/>
            </a:endParaRPr>
          </a:p>
          <a:p>
            <a:pPr marL="487045" marR="1863725" indent="-474980">
              <a:lnSpc>
                <a:spcPct val="116500"/>
              </a:lnSpc>
            </a:pPr>
            <a:r>
              <a:rPr sz="2200" b="1" spc="195" dirty="0">
                <a:solidFill>
                  <a:srgbClr val="4431D9"/>
                </a:solidFill>
                <a:latin typeface="Verdana"/>
                <a:cs typeface="Verdana"/>
              </a:rPr>
              <a:t>Principales</a:t>
            </a:r>
            <a:r>
              <a:rPr sz="2200" b="1" spc="190" dirty="0">
                <a:solidFill>
                  <a:srgbClr val="4431D9"/>
                </a:solidFill>
                <a:latin typeface="Verdana"/>
                <a:cs typeface="Verdana"/>
              </a:rPr>
              <a:t> </a:t>
            </a:r>
            <a:r>
              <a:rPr sz="2200" b="1" spc="125" dirty="0" err="1">
                <a:solidFill>
                  <a:srgbClr val="4431D9"/>
                </a:solidFill>
                <a:latin typeface="Verdana"/>
                <a:cs typeface="Verdana"/>
              </a:rPr>
              <a:t>entidades</a:t>
            </a:r>
            <a:r>
              <a:rPr sz="2200" b="1" spc="125" dirty="0">
                <a:solidFill>
                  <a:srgbClr val="4431D9"/>
                </a:solidFill>
                <a:latin typeface="Verdana"/>
                <a:cs typeface="Verdana"/>
              </a:rPr>
              <a:t>:</a:t>
            </a:r>
            <a:r>
              <a:rPr lang="pt-BR" sz="2200" spc="125" dirty="0">
                <a:solidFill>
                  <a:srgbClr val="4431D9"/>
                </a:solidFill>
                <a:latin typeface="Verdana"/>
                <a:cs typeface="Verdana"/>
              </a:rPr>
              <a:t> </a:t>
            </a:r>
            <a:r>
              <a:rPr lang="pt-BR" sz="2200" spc="190" dirty="0" err="1">
                <a:solidFill>
                  <a:srgbClr val="4431D9"/>
                </a:solidFill>
                <a:latin typeface="Verdana"/>
                <a:cs typeface="Verdana"/>
              </a:rPr>
              <a:t>Users</a:t>
            </a:r>
            <a:endParaRPr lang="pt-BR" sz="2200" dirty="0">
              <a:latin typeface="Verdana"/>
              <a:cs typeface="Verdana"/>
            </a:endParaRPr>
          </a:p>
          <a:p>
            <a:pPr marL="487045">
              <a:lnSpc>
                <a:spcPct val="100000"/>
              </a:lnSpc>
              <a:spcBef>
                <a:spcPts val="430"/>
              </a:spcBef>
            </a:pPr>
            <a:r>
              <a:rPr lang="pt-BR" sz="2200" spc="200" dirty="0">
                <a:solidFill>
                  <a:srgbClr val="4431D9"/>
                </a:solidFill>
                <a:latin typeface="Verdana"/>
                <a:cs typeface="Verdana"/>
              </a:rPr>
              <a:t>Profiles</a:t>
            </a:r>
            <a:endParaRPr lang="pt-BR" sz="2200" dirty="0">
              <a:latin typeface="Verdana"/>
              <a:cs typeface="Verdana"/>
            </a:endParaRPr>
          </a:p>
          <a:p>
            <a:pPr marL="487045" marR="2573655">
              <a:lnSpc>
                <a:spcPct val="116500"/>
              </a:lnSpc>
            </a:pPr>
            <a:r>
              <a:rPr lang="pt-BR" sz="2200" spc="175" dirty="0" err="1">
                <a:solidFill>
                  <a:srgbClr val="4431D9"/>
                </a:solidFill>
                <a:latin typeface="Verdana"/>
                <a:cs typeface="Verdana"/>
              </a:rPr>
              <a:t>Ctegories</a:t>
            </a:r>
            <a:r>
              <a:rPr lang="pt-BR" sz="2200" spc="175" dirty="0">
                <a:solidFill>
                  <a:srgbClr val="4431D9"/>
                </a:solidFill>
                <a:latin typeface="Verdana"/>
                <a:cs typeface="Verdana"/>
              </a:rPr>
              <a:t> </a:t>
            </a:r>
            <a:r>
              <a:rPr lang="pt-BR" sz="2200" spc="125" dirty="0" err="1">
                <a:solidFill>
                  <a:srgbClr val="4431D9"/>
                </a:solidFill>
                <a:latin typeface="Verdana"/>
                <a:cs typeface="Verdana"/>
              </a:rPr>
              <a:t>Products</a:t>
            </a:r>
            <a:endParaRPr lang="pt-BR" sz="2200" dirty="0">
              <a:latin typeface="Verdana"/>
              <a:cs typeface="Verdana"/>
            </a:endParaRPr>
          </a:p>
          <a:p>
            <a:pPr marL="487045" marR="2345055">
              <a:lnSpc>
                <a:spcPct val="116500"/>
              </a:lnSpc>
            </a:pPr>
            <a:r>
              <a:rPr lang="pt-BR" sz="2200" spc="160" dirty="0" err="1">
                <a:solidFill>
                  <a:srgbClr val="4431D9"/>
                </a:solidFill>
                <a:latin typeface="Verdana"/>
                <a:cs typeface="Verdana"/>
              </a:rPr>
              <a:t>Offers</a:t>
            </a:r>
            <a:endParaRPr lang="pt-BR" sz="2200" spc="160" dirty="0">
              <a:solidFill>
                <a:srgbClr val="4431D9"/>
              </a:solidFill>
              <a:latin typeface="Verdana"/>
              <a:cs typeface="Verdana"/>
            </a:endParaRPr>
          </a:p>
          <a:p>
            <a:pPr marL="487045" marR="2345055">
              <a:lnSpc>
                <a:spcPct val="116500"/>
              </a:lnSpc>
            </a:pPr>
            <a:r>
              <a:rPr lang="pt-BR" sz="2200" spc="160" dirty="0">
                <a:solidFill>
                  <a:srgbClr val="4431D9"/>
                </a:solidFill>
                <a:latin typeface="Verdana"/>
                <a:cs typeface="Verdana"/>
              </a:rPr>
              <a:t>Reports</a:t>
            </a:r>
          </a:p>
          <a:p>
            <a:pPr marL="487045" marR="2345055">
              <a:lnSpc>
                <a:spcPct val="116500"/>
              </a:lnSpc>
            </a:pPr>
            <a:r>
              <a:rPr lang="pt-BR" sz="2200" spc="160" dirty="0" err="1">
                <a:solidFill>
                  <a:srgbClr val="4431D9"/>
                </a:solidFill>
                <a:latin typeface="Verdana"/>
                <a:cs typeface="Verdana"/>
              </a:rPr>
              <a:t>Comment_users</a:t>
            </a:r>
            <a:endParaRPr lang="pt-BR" sz="2200" spc="160" dirty="0">
              <a:solidFill>
                <a:srgbClr val="4431D9"/>
              </a:solidFill>
              <a:latin typeface="Verdana"/>
              <a:cs typeface="Verdana"/>
            </a:endParaRPr>
          </a:p>
        </p:txBody>
      </p:sp>
      <p:sp>
        <p:nvSpPr>
          <p:cNvPr id="14" name="object 14"/>
          <p:cNvSpPr txBox="1">
            <a:spLocks noGrp="1"/>
          </p:cNvSpPr>
          <p:nvPr>
            <p:ph type="title"/>
          </p:nvPr>
        </p:nvSpPr>
        <p:spPr>
          <a:xfrm>
            <a:off x="3363903" y="984313"/>
            <a:ext cx="10523855" cy="787400"/>
          </a:xfrm>
          <a:prstGeom prst="rect">
            <a:avLst/>
          </a:prstGeom>
        </p:spPr>
        <p:txBody>
          <a:bodyPr vert="horz" wrap="square" lIns="0" tIns="12700" rIns="0" bIns="0" rtlCol="0">
            <a:spAutoFit/>
          </a:bodyPr>
          <a:lstStyle/>
          <a:p>
            <a:pPr marL="12700">
              <a:lnSpc>
                <a:spcPct val="100000"/>
              </a:lnSpc>
              <a:spcBef>
                <a:spcPts val="100"/>
              </a:spcBef>
            </a:pPr>
            <a:r>
              <a:rPr spc="-10" dirty="0"/>
              <a:t>Modelado</a:t>
            </a:r>
            <a:r>
              <a:rPr spc="-295" dirty="0"/>
              <a:t> </a:t>
            </a:r>
            <a:r>
              <a:rPr dirty="0"/>
              <a:t>de</a:t>
            </a:r>
            <a:r>
              <a:rPr spc="-290" dirty="0"/>
              <a:t> </a:t>
            </a:r>
            <a:r>
              <a:rPr dirty="0"/>
              <a:t>la</a:t>
            </a:r>
            <a:r>
              <a:rPr spc="-290" dirty="0"/>
              <a:t> </a:t>
            </a:r>
            <a:r>
              <a:rPr dirty="0"/>
              <a:t>Base</a:t>
            </a:r>
            <a:r>
              <a:rPr spc="-290" dirty="0"/>
              <a:t> </a:t>
            </a:r>
            <a:r>
              <a:rPr dirty="0"/>
              <a:t>de</a:t>
            </a:r>
            <a:r>
              <a:rPr spc="-290" dirty="0"/>
              <a:t> </a:t>
            </a:r>
            <a:r>
              <a:rPr spc="-10" dirty="0"/>
              <a:t>Datos</a:t>
            </a:r>
          </a:p>
        </p:txBody>
      </p:sp>
      <p:pic>
        <p:nvPicPr>
          <p:cNvPr id="15" name="Imagen 14" descr="Diagrama&#10;&#10;El contenido generado por IA puede ser incorrecto.">
            <a:extLst>
              <a:ext uri="{FF2B5EF4-FFF2-40B4-BE49-F238E27FC236}">
                <a16:creationId xmlns:a16="http://schemas.microsoft.com/office/drawing/2014/main" id="{1D09D193-9E07-B2D1-C366-471C4BCB130F}"/>
              </a:ext>
            </a:extLst>
          </p:cNvPr>
          <p:cNvPicPr>
            <a:picLocks noChangeAspect="1"/>
          </p:cNvPicPr>
          <p:nvPr/>
        </p:nvPicPr>
        <p:blipFill>
          <a:blip r:embed="rId3"/>
          <a:stretch>
            <a:fillRect/>
          </a:stretch>
        </p:blipFill>
        <p:spPr>
          <a:xfrm>
            <a:off x="8246890" y="1876509"/>
            <a:ext cx="7775789" cy="4403027"/>
          </a:xfrm>
          <a:prstGeom prst="rect">
            <a:avLst/>
          </a:prstGeom>
        </p:spPr>
      </p:pic>
      <p:pic>
        <p:nvPicPr>
          <p:cNvPr id="16" name="Imagen 15" descr="Diagrama&#10;&#10;El contenido generado por IA puede ser incorrecto.">
            <a:extLst>
              <a:ext uri="{FF2B5EF4-FFF2-40B4-BE49-F238E27FC236}">
                <a16:creationId xmlns:a16="http://schemas.microsoft.com/office/drawing/2014/main" id="{6F02AC4E-0155-223B-68AA-ABED73AFB30A}"/>
              </a:ext>
            </a:extLst>
          </p:cNvPr>
          <p:cNvPicPr>
            <a:picLocks noChangeAspect="1"/>
          </p:cNvPicPr>
          <p:nvPr/>
        </p:nvPicPr>
        <p:blipFill>
          <a:blip r:embed="rId4"/>
          <a:stretch>
            <a:fillRect/>
          </a:stretch>
        </p:blipFill>
        <p:spPr>
          <a:xfrm>
            <a:off x="8630592" y="6236674"/>
            <a:ext cx="7275315" cy="2523766"/>
          </a:xfrm>
          <a:prstGeom prst="rect">
            <a:avLst/>
          </a:prstGeom>
        </p:spPr>
      </p:pic>
      <p:pic>
        <p:nvPicPr>
          <p:cNvPr id="18" name="Imagen 17">
            <a:extLst>
              <a:ext uri="{FF2B5EF4-FFF2-40B4-BE49-F238E27FC236}">
                <a16:creationId xmlns:a16="http://schemas.microsoft.com/office/drawing/2014/main" id="{C8A500E6-AB2E-0C4A-F204-B9C1F999FAC0}"/>
              </a:ext>
            </a:extLst>
          </p:cNvPr>
          <p:cNvPicPr>
            <a:picLocks noChangeAspect="1"/>
          </p:cNvPicPr>
          <p:nvPr/>
        </p:nvPicPr>
        <p:blipFill>
          <a:blip r:embed="rId5"/>
          <a:stretch>
            <a:fillRect/>
          </a:stretch>
        </p:blipFill>
        <p:spPr>
          <a:xfrm>
            <a:off x="5816118" y="8200792"/>
            <a:ext cx="1876687" cy="1667108"/>
          </a:xfrm>
          <a:prstGeom prst="rect">
            <a:avLst/>
          </a:prstGeom>
        </p:spPr>
      </p:pic>
    </p:spTree>
  </p:cSld>
  <p:clrMapOvr>
    <a:masterClrMapping/>
  </p:clrMapOvr>
  <p:transition spd="slow">
    <p:wipe/>
  </p:transition>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977628"/>
            <a:ext cx="18288000" cy="110482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940C4160-E838-61CB-050E-7DD6A68F3965}"/>
              </a:ext>
            </a:extLst>
          </p:cNvPr>
          <p:cNvSpPr>
            <a:spLocks noGrp="1"/>
          </p:cNvSpPr>
          <p:nvPr>
            <p:ph type="title"/>
          </p:nvPr>
        </p:nvSpPr>
        <p:spPr>
          <a:xfrm>
            <a:off x="834798" y="965200"/>
            <a:ext cx="16816387" cy="1117254"/>
          </a:xfrm>
          <a:solidFill>
            <a:schemeClr val="tx2"/>
          </a:solidFill>
        </p:spPr>
        <p:txBody>
          <a:bodyPr vert="horz" lIns="91440" tIns="45720" rIns="91440" bIns="45720" rtlCol="0" anchor="ctr">
            <a:normAutofit/>
          </a:bodyPr>
          <a:lstStyle/>
          <a:p>
            <a:pPr algn="ctr" rtl="0">
              <a:lnSpc>
                <a:spcPct val="90000"/>
              </a:lnSpc>
              <a:spcBef>
                <a:spcPct val="0"/>
              </a:spcBef>
            </a:pPr>
            <a:r>
              <a:rPr lang="en-US" sz="4400" kern="1200">
                <a:solidFill>
                  <a:schemeClr val="bg1"/>
                </a:solidFill>
                <a:latin typeface="+mj-lt"/>
                <a:ea typeface="+mj-ea"/>
                <a:cs typeface="+mj-cs"/>
              </a:rPr>
              <a:t>Monitoreo de rendimiento y actividades de la base datos con NEON</a:t>
            </a:r>
          </a:p>
        </p:txBody>
      </p:sp>
      <p:pic>
        <p:nvPicPr>
          <p:cNvPr id="5" name="Imagen 4" descr="Captura de pantalla de un videojuego&#10;&#10;El contenido generado por IA puede ser incorrecto.">
            <a:extLst>
              <a:ext uri="{FF2B5EF4-FFF2-40B4-BE49-F238E27FC236}">
                <a16:creationId xmlns:a16="http://schemas.microsoft.com/office/drawing/2014/main" id="{AA9C15C6-A24D-0755-7F4F-ED8E7E302607}"/>
              </a:ext>
            </a:extLst>
          </p:cNvPr>
          <p:cNvPicPr>
            <a:picLocks noChangeAspect="1"/>
          </p:cNvPicPr>
          <p:nvPr/>
        </p:nvPicPr>
        <p:blipFill>
          <a:blip r:embed="rId2"/>
          <a:stretch>
            <a:fillRect/>
          </a:stretch>
        </p:blipFill>
        <p:spPr>
          <a:xfrm>
            <a:off x="1611087" y="2512840"/>
            <a:ext cx="15065824" cy="6591299"/>
          </a:xfrm>
          <a:prstGeom prst="rect">
            <a:avLst/>
          </a:prstGeom>
        </p:spPr>
      </p:pic>
    </p:spTree>
    <p:extLst>
      <p:ext uri="{BB962C8B-B14F-4D97-AF65-F5344CB8AC3E}">
        <p14:creationId xmlns:p14="http://schemas.microsoft.com/office/powerpoint/2010/main" val="99028737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2286" y="0"/>
            <a:ext cx="18283428" cy="10287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Imagen 4">
            <a:extLst>
              <a:ext uri="{FF2B5EF4-FFF2-40B4-BE49-F238E27FC236}">
                <a16:creationId xmlns:a16="http://schemas.microsoft.com/office/drawing/2014/main" id="{1BA6FBE2-AB57-E9F6-9763-D7FB0778AEAA}"/>
              </a:ext>
            </a:extLst>
          </p:cNvPr>
          <p:cNvPicPr>
            <a:picLocks noChangeAspect="1"/>
          </p:cNvPicPr>
          <p:nvPr/>
        </p:nvPicPr>
        <p:blipFill>
          <a:blip r:embed="rId2"/>
          <a:srcRect r="8428" b="1"/>
          <a:stretch>
            <a:fillRect/>
          </a:stretch>
        </p:blipFill>
        <p:spPr>
          <a:xfrm>
            <a:off x="20" y="1923"/>
            <a:ext cx="18287980" cy="10285077"/>
          </a:xfrm>
          <a:prstGeom prst="rect">
            <a:avLst/>
          </a:prstGeom>
        </p:spPr>
      </p:pic>
    </p:spTree>
    <p:extLst>
      <p:ext uri="{BB962C8B-B14F-4D97-AF65-F5344CB8AC3E}">
        <p14:creationId xmlns:p14="http://schemas.microsoft.com/office/powerpoint/2010/main" val="2891507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977628"/>
            <a:ext cx="18288000" cy="110482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E035AA59-F5AF-3B19-1627-BD062393EA33}"/>
              </a:ext>
            </a:extLst>
          </p:cNvPr>
          <p:cNvSpPr>
            <a:spLocks noGrp="1"/>
          </p:cNvSpPr>
          <p:nvPr>
            <p:ph type="title"/>
          </p:nvPr>
        </p:nvSpPr>
        <p:spPr>
          <a:xfrm>
            <a:off x="834798" y="965200"/>
            <a:ext cx="16816387" cy="1117254"/>
          </a:xfrm>
          <a:solidFill>
            <a:schemeClr val="tx2"/>
          </a:solidFill>
        </p:spPr>
        <p:txBody>
          <a:bodyPr vert="horz" lIns="91440" tIns="45720" rIns="91440" bIns="45720" rtlCol="0" anchor="ctr">
            <a:normAutofit/>
          </a:bodyPr>
          <a:lstStyle/>
          <a:p>
            <a:pPr algn="ctr" rtl="0">
              <a:lnSpc>
                <a:spcPct val="90000"/>
              </a:lnSpc>
              <a:spcBef>
                <a:spcPct val="0"/>
              </a:spcBef>
            </a:pPr>
            <a:r>
              <a:rPr lang="en-US" sz="4800" kern="1200" dirty="0" err="1">
                <a:solidFill>
                  <a:schemeClr val="bg1"/>
                </a:solidFill>
                <a:latin typeface="+mj-lt"/>
                <a:ea typeface="+mj-ea"/>
                <a:cs typeface="+mj-cs"/>
              </a:rPr>
              <a:t>Consumo</a:t>
            </a:r>
            <a:r>
              <a:rPr lang="en-US" sz="4800" kern="1200" dirty="0">
                <a:solidFill>
                  <a:schemeClr val="bg1"/>
                </a:solidFill>
                <a:latin typeface="+mj-lt"/>
                <a:ea typeface="+mj-ea"/>
                <a:cs typeface="+mj-cs"/>
              </a:rPr>
              <a:t> de </a:t>
            </a:r>
            <a:r>
              <a:rPr lang="en-US" sz="4800" kern="1200" dirty="0" err="1">
                <a:solidFill>
                  <a:schemeClr val="bg1"/>
                </a:solidFill>
                <a:latin typeface="+mj-lt"/>
                <a:ea typeface="+mj-ea"/>
                <a:cs typeface="+mj-cs"/>
              </a:rPr>
              <a:t>recursos</a:t>
            </a:r>
            <a:r>
              <a:rPr lang="en-US" sz="4800" kern="1200" dirty="0">
                <a:solidFill>
                  <a:schemeClr val="bg1"/>
                </a:solidFill>
                <a:latin typeface="+mj-lt"/>
                <a:ea typeface="+mj-ea"/>
                <a:cs typeface="+mj-cs"/>
              </a:rPr>
              <a:t> y </a:t>
            </a:r>
            <a:r>
              <a:rPr lang="en-US" sz="4800" kern="1200" dirty="0" err="1">
                <a:solidFill>
                  <a:schemeClr val="bg1"/>
                </a:solidFill>
                <a:latin typeface="+mj-lt"/>
                <a:ea typeface="+mj-ea"/>
                <a:cs typeface="+mj-cs"/>
              </a:rPr>
              <a:t>vizulaización</a:t>
            </a:r>
            <a:r>
              <a:rPr lang="en-US" sz="4800" kern="1200" dirty="0">
                <a:solidFill>
                  <a:schemeClr val="bg1"/>
                </a:solidFill>
                <a:latin typeface="+mj-lt"/>
                <a:ea typeface="+mj-ea"/>
                <a:cs typeface="+mj-cs"/>
              </a:rPr>
              <a:t>  de </a:t>
            </a:r>
            <a:r>
              <a:rPr lang="en-US" sz="4800" kern="1200" dirty="0" err="1">
                <a:solidFill>
                  <a:schemeClr val="bg1"/>
                </a:solidFill>
                <a:latin typeface="+mj-lt"/>
                <a:ea typeface="+mj-ea"/>
                <a:cs typeface="+mj-cs"/>
              </a:rPr>
              <a:t>actividades</a:t>
            </a:r>
            <a:endParaRPr lang="en-US" sz="4800" kern="1200" dirty="0">
              <a:solidFill>
                <a:schemeClr val="bg1"/>
              </a:solidFill>
              <a:latin typeface="+mj-lt"/>
              <a:ea typeface="+mj-ea"/>
              <a:cs typeface="+mj-cs"/>
            </a:endParaRPr>
          </a:p>
        </p:txBody>
      </p:sp>
      <p:pic>
        <p:nvPicPr>
          <p:cNvPr id="5" name="Imagen 4" descr="Captura de pantalla de computadora&#10;&#10;El contenido generado por IA puede ser incorrecto.">
            <a:extLst>
              <a:ext uri="{FF2B5EF4-FFF2-40B4-BE49-F238E27FC236}">
                <a16:creationId xmlns:a16="http://schemas.microsoft.com/office/drawing/2014/main" id="{006E6DC2-BBC5-6DA4-42C8-3533A2C07823}"/>
              </a:ext>
            </a:extLst>
          </p:cNvPr>
          <p:cNvPicPr>
            <a:picLocks noChangeAspect="1"/>
          </p:cNvPicPr>
          <p:nvPr/>
        </p:nvPicPr>
        <p:blipFill>
          <a:blip r:embed="rId2"/>
          <a:stretch>
            <a:fillRect/>
          </a:stretch>
        </p:blipFill>
        <p:spPr>
          <a:xfrm>
            <a:off x="2519580" y="2512840"/>
            <a:ext cx="13248839" cy="6591299"/>
          </a:xfrm>
          <a:prstGeom prst="rect">
            <a:avLst/>
          </a:prstGeom>
        </p:spPr>
      </p:pic>
    </p:spTree>
    <p:extLst>
      <p:ext uri="{BB962C8B-B14F-4D97-AF65-F5344CB8AC3E}">
        <p14:creationId xmlns:p14="http://schemas.microsoft.com/office/powerpoint/2010/main" val="115964672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295" name="Rectangle 12294">
            <a:extLst>
              <a:ext uri="{FF2B5EF4-FFF2-40B4-BE49-F238E27FC236}">
                <a16:creationId xmlns:a16="http://schemas.microsoft.com/office/drawing/2014/main" id="{362D44EE-C852-4460-B8B5-C4F2BC2051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E66B5BF1-E7A8-FF2B-1563-68284EF11FA2}"/>
              </a:ext>
            </a:extLst>
          </p:cNvPr>
          <p:cNvSpPr>
            <a:spLocks noGrp="1"/>
          </p:cNvSpPr>
          <p:nvPr>
            <p:ph type="title"/>
          </p:nvPr>
        </p:nvSpPr>
        <p:spPr>
          <a:xfrm>
            <a:off x="9292074" y="1109967"/>
            <a:ext cx="8002395" cy="4506217"/>
          </a:xfrm>
        </p:spPr>
        <p:txBody>
          <a:bodyPr vert="horz" lIns="91440" tIns="45720" rIns="91440" bIns="45720" rtlCol="0" anchor="b">
            <a:normAutofit/>
          </a:bodyPr>
          <a:lstStyle/>
          <a:p>
            <a:pPr algn="ctr" rtl="0">
              <a:lnSpc>
                <a:spcPct val="90000"/>
              </a:lnSpc>
              <a:spcBef>
                <a:spcPct val="0"/>
              </a:spcBef>
            </a:pPr>
            <a:r>
              <a:rPr lang="en-US" sz="6000" kern="1200">
                <a:solidFill>
                  <a:schemeClr val="tx1"/>
                </a:solidFill>
                <a:latin typeface="+mj-lt"/>
                <a:cs typeface="+mj-cs"/>
              </a:rPr>
              <a:t>GRACIAS POR SU ATENCIÓN</a:t>
            </a:r>
          </a:p>
        </p:txBody>
      </p:sp>
      <p:sp>
        <p:nvSpPr>
          <p:cNvPr id="12297" name="Freeform: Shape 12296">
            <a:extLst>
              <a:ext uri="{FF2B5EF4-FFF2-40B4-BE49-F238E27FC236}">
                <a16:creationId xmlns:a16="http://schemas.microsoft.com/office/drawing/2014/main" id="{658970D8-8D1D-4B5C-894B-E871CC865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5793" y="1"/>
            <a:ext cx="1732713" cy="886514"/>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299" name="Freeform: Shape 12298">
            <a:extLst>
              <a:ext uri="{FF2B5EF4-FFF2-40B4-BE49-F238E27FC236}">
                <a16:creationId xmlns:a16="http://schemas.microsoft.com/office/drawing/2014/main" id="{F227E5B6-9132-43CA-B503-37A18562AD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523578" y="0"/>
            <a:ext cx="2606101" cy="1439304"/>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endParaRPr lang="en-US"/>
          </a:p>
        </p:txBody>
      </p:sp>
      <p:sp>
        <p:nvSpPr>
          <p:cNvPr id="12301" name="Freeform: Shape 12300">
            <a:extLst>
              <a:ext uri="{FF2B5EF4-FFF2-40B4-BE49-F238E27FC236}">
                <a16:creationId xmlns:a16="http://schemas.microsoft.com/office/drawing/2014/main" id="{03C2051E-A88D-48E5-BACF-AAED178927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4374367"/>
            <a:ext cx="239611" cy="829494"/>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2"/>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303" name="Freeform: Shape 12302">
            <a:extLst>
              <a:ext uri="{FF2B5EF4-FFF2-40B4-BE49-F238E27FC236}">
                <a16:creationId xmlns:a16="http://schemas.microsoft.com/office/drawing/2014/main" id="{7821A508-2985-4905-874A-527429BAAB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8753473"/>
            <a:ext cx="2322270" cy="1533527"/>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12305" name="Freeform: Shape 12304">
            <a:extLst>
              <a:ext uri="{FF2B5EF4-FFF2-40B4-BE49-F238E27FC236}">
                <a16:creationId xmlns:a16="http://schemas.microsoft.com/office/drawing/2014/main" id="{D2929CB1-0E3C-4B2D-ADC5-0154FB33B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546641" y="8576859"/>
            <a:ext cx="2657414" cy="1710142"/>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endParaRPr lang="en-US"/>
          </a:p>
        </p:txBody>
      </p:sp>
      <p:pic>
        <p:nvPicPr>
          <p:cNvPr id="12290" name="Picture 2" descr="Aplausos - Iconos gratis de manos y gestos">
            <a:extLst>
              <a:ext uri="{FF2B5EF4-FFF2-40B4-BE49-F238E27FC236}">
                <a16:creationId xmlns:a16="http://schemas.microsoft.com/office/drawing/2014/main" id="{84E90338-C0D0-9706-BF17-38AE98076C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r="1" b="1"/>
          <a:stretch>
            <a:fillRect/>
          </a:stretch>
        </p:blipFill>
        <p:spPr bwMode="auto">
          <a:xfrm>
            <a:off x="947760" y="898080"/>
            <a:ext cx="7767373" cy="7767373"/>
          </a:xfrm>
          <a:custGeom>
            <a:avLst/>
            <a:gdLst/>
            <a:ahLst/>
            <a:cxnLst/>
            <a:rect l="l" t="t" r="r" b="b"/>
            <a:pathLst>
              <a:path w="3741748" h="3741748">
                <a:moveTo>
                  <a:pt x="1870874" y="0"/>
                </a:moveTo>
                <a:cubicBezTo>
                  <a:pt x="2904129" y="0"/>
                  <a:pt x="3741748" y="837619"/>
                  <a:pt x="3741748" y="1870874"/>
                </a:cubicBezTo>
                <a:cubicBezTo>
                  <a:pt x="3741748" y="2904129"/>
                  <a:pt x="2904129" y="3741748"/>
                  <a:pt x="1870874" y="3741748"/>
                </a:cubicBezTo>
                <a:cubicBezTo>
                  <a:pt x="837619" y="3741748"/>
                  <a:pt x="0" y="2904129"/>
                  <a:pt x="0" y="1870874"/>
                </a:cubicBezTo>
                <a:cubicBezTo>
                  <a:pt x="0" y="837619"/>
                  <a:pt x="837619" y="0"/>
                  <a:pt x="1870874" y="0"/>
                </a:cubicBezTo>
                <a:close/>
              </a:path>
            </a:pathLst>
          </a:custGeom>
          <a:noFill/>
          <a:extLst>
            <a:ext uri="{909E8E84-426E-40DD-AFC4-6F175D3DCCD1}">
              <a14:hiddenFill xmlns:a14="http://schemas.microsoft.com/office/drawing/2010/main">
                <a:solidFill>
                  <a:srgbClr val="FFFFFF"/>
                </a:solidFill>
              </a14:hiddenFill>
            </a:ext>
          </a:extLst>
        </p:spPr>
      </p:pic>
      <p:sp>
        <p:nvSpPr>
          <p:cNvPr id="12307" name="Freeform: Shape 12306">
            <a:extLst>
              <a:ext uri="{FF2B5EF4-FFF2-40B4-BE49-F238E27FC236}">
                <a16:creationId xmlns:a16="http://schemas.microsoft.com/office/drawing/2014/main" id="{5F2F0C84-BE8C-4DC2-A6D3-30349A801D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780769" y="9388134"/>
            <a:ext cx="2348910" cy="898867"/>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33417198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6138228" y="431900"/>
            <a:ext cx="4859020" cy="787400"/>
          </a:xfrm>
          <a:prstGeom prst="rect">
            <a:avLst/>
          </a:prstGeom>
        </p:spPr>
        <p:txBody>
          <a:bodyPr vert="horz" wrap="square" lIns="0" tIns="12700" rIns="0" bIns="0" rtlCol="0">
            <a:spAutoFit/>
          </a:bodyPr>
          <a:lstStyle/>
          <a:p>
            <a:pPr marL="12700">
              <a:lnSpc>
                <a:spcPct val="100000"/>
              </a:lnSpc>
              <a:spcBef>
                <a:spcPts val="100"/>
              </a:spcBef>
            </a:pPr>
            <a:r>
              <a:rPr spc="-30" dirty="0" err="1"/>
              <a:t>Modelo</a:t>
            </a:r>
            <a:r>
              <a:rPr spc="-380" dirty="0"/>
              <a:t> </a:t>
            </a:r>
            <a:r>
              <a:rPr spc="-10" dirty="0"/>
              <a:t>l</a:t>
            </a:r>
            <a:r>
              <a:rPr lang="es-EC" spc="-10" dirty="0" err="1"/>
              <a:t>ó</a:t>
            </a:r>
            <a:r>
              <a:rPr spc="-10" dirty="0" err="1"/>
              <a:t>gico</a:t>
            </a:r>
            <a:endParaRPr spc="-10" dirty="0"/>
          </a:p>
        </p:txBody>
      </p:sp>
      <p:sp>
        <p:nvSpPr>
          <p:cNvPr id="12" name="object 12"/>
          <p:cNvSpPr txBox="1"/>
          <p:nvPr/>
        </p:nvSpPr>
        <p:spPr>
          <a:xfrm>
            <a:off x="3200400" y="2171700"/>
            <a:ext cx="5505450" cy="407163"/>
          </a:xfrm>
          <a:prstGeom prst="rect">
            <a:avLst/>
          </a:prstGeom>
        </p:spPr>
        <p:txBody>
          <a:bodyPr vert="horz" wrap="square" lIns="0" tIns="67945" rIns="0" bIns="0" rtlCol="0">
            <a:spAutoFit/>
          </a:bodyPr>
          <a:lstStyle/>
          <a:p>
            <a:pPr marL="12700">
              <a:lnSpc>
                <a:spcPct val="100000"/>
              </a:lnSpc>
              <a:spcBef>
                <a:spcPts val="535"/>
              </a:spcBef>
            </a:pPr>
            <a:r>
              <a:rPr sz="2200" b="1" spc="130" dirty="0" err="1">
                <a:solidFill>
                  <a:srgbClr val="4431D9"/>
                </a:solidFill>
                <a:latin typeface="Verdana"/>
                <a:cs typeface="Verdana"/>
              </a:rPr>
              <a:t>Tablas</a:t>
            </a:r>
            <a:r>
              <a:rPr sz="2200" b="1" spc="180" dirty="0">
                <a:solidFill>
                  <a:srgbClr val="4431D9"/>
                </a:solidFill>
                <a:latin typeface="Verdana"/>
                <a:cs typeface="Verdana"/>
              </a:rPr>
              <a:t> </a:t>
            </a:r>
            <a:r>
              <a:rPr sz="2200" b="1" spc="50" dirty="0">
                <a:solidFill>
                  <a:srgbClr val="4431D9"/>
                </a:solidFill>
                <a:latin typeface="Verdana"/>
                <a:cs typeface="Verdana"/>
              </a:rPr>
              <a:t>clave</a:t>
            </a:r>
            <a:endParaRPr sz="2200" b="1" dirty="0">
              <a:latin typeface="Verdana"/>
              <a:cs typeface="Verdana"/>
            </a:endParaRPr>
          </a:p>
        </p:txBody>
      </p:sp>
      <p:pic>
        <p:nvPicPr>
          <p:cNvPr id="13" name="Imagen 12" descr="Imagen que contiene Texto&#10;&#10;El contenido generado por IA puede ser incorrecto.">
            <a:extLst>
              <a:ext uri="{FF2B5EF4-FFF2-40B4-BE49-F238E27FC236}">
                <a16:creationId xmlns:a16="http://schemas.microsoft.com/office/drawing/2014/main" id="{FE132896-9677-DF90-EC5D-666675459CE6}"/>
              </a:ext>
            </a:extLst>
          </p:cNvPr>
          <p:cNvPicPr>
            <a:picLocks noChangeAspect="1"/>
          </p:cNvPicPr>
          <p:nvPr/>
        </p:nvPicPr>
        <p:blipFill>
          <a:blip r:embed="rId2"/>
          <a:stretch>
            <a:fillRect/>
          </a:stretch>
        </p:blipFill>
        <p:spPr>
          <a:xfrm>
            <a:off x="9753600" y="1392300"/>
            <a:ext cx="6705600" cy="8414928"/>
          </a:xfrm>
          <a:prstGeom prst="rect">
            <a:avLst/>
          </a:prstGeom>
        </p:spPr>
      </p:pic>
      <p:sp>
        <p:nvSpPr>
          <p:cNvPr id="17" name="CuadroTexto 16">
            <a:extLst>
              <a:ext uri="{FF2B5EF4-FFF2-40B4-BE49-F238E27FC236}">
                <a16:creationId xmlns:a16="http://schemas.microsoft.com/office/drawing/2014/main" id="{0971954E-F3CA-163D-BED2-F861CB393915}"/>
              </a:ext>
            </a:extLst>
          </p:cNvPr>
          <p:cNvSpPr txBox="1"/>
          <p:nvPr/>
        </p:nvSpPr>
        <p:spPr>
          <a:xfrm>
            <a:off x="305394" y="2924863"/>
            <a:ext cx="8262344" cy="6555641"/>
          </a:xfrm>
          <a:prstGeom prst="rect">
            <a:avLst/>
          </a:prstGeom>
          <a:noFill/>
        </p:spPr>
        <p:txBody>
          <a:bodyPr wrap="square" rtlCol="0">
            <a:spAutoFit/>
          </a:bodyPr>
          <a:lstStyle/>
          <a:p>
            <a:r>
              <a:rPr lang="es-EC" sz="2000" b="1" dirty="0" err="1">
                <a:solidFill>
                  <a:schemeClr val="tx1"/>
                </a:solidFill>
              </a:rPr>
              <a:t>Users</a:t>
            </a:r>
            <a:r>
              <a:rPr lang="es-EC" sz="2000" b="1" dirty="0">
                <a:solidFill>
                  <a:schemeClr val="tx1"/>
                </a:solidFill>
              </a:rPr>
              <a:t>: </a:t>
            </a:r>
          </a:p>
          <a:p>
            <a:r>
              <a:rPr lang="es-EC" sz="2000" b="1" dirty="0">
                <a:solidFill>
                  <a:schemeClr val="tx1"/>
                </a:solidFill>
              </a:rPr>
              <a:t>Almacena las credenciales básicas de los usuarios que utilizan la aplicación, incluyendo un identificador único de </a:t>
            </a:r>
            <a:r>
              <a:rPr lang="es-EC" sz="2000" b="1" dirty="0" err="1">
                <a:solidFill>
                  <a:schemeClr val="tx1"/>
                </a:solidFill>
              </a:rPr>
              <a:t>Firebase</a:t>
            </a:r>
            <a:r>
              <a:rPr lang="es-EC" sz="2000" b="1" dirty="0">
                <a:solidFill>
                  <a:schemeClr val="tx1"/>
                </a:solidFill>
              </a:rPr>
              <a:t> y su rol (</a:t>
            </a:r>
            <a:r>
              <a:rPr lang="es-EC" sz="2000" b="1" dirty="0" err="1">
                <a:solidFill>
                  <a:schemeClr val="tx1"/>
                </a:solidFill>
              </a:rPr>
              <a:t>admin</a:t>
            </a:r>
            <a:r>
              <a:rPr lang="es-EC" sz="2000" b="1" dirty="0">
                <a:solidFill>
                  <a:schemeClr val="tx1"/>
                </a:solidFill>
              </a:rPr>
              <a:t> o usuario normal).</a:t>
            </a:r>
          </a:p>
          <a:p>
            <a:endParaRPr lang="es-EC" sz="2000" b="1" dirty="0">
              <a:solidFill>
                <a:schemeClr val="tx1"/>
              </a:solidFill>
            </a:endParaRPr>
          </a:p>
          <a:p>
            <a:r>
              <a:rPr lang="es-EC" sz="2000" b="1" dirty="0" err="1">
                <a:solidFill>
                  <a:schemeClr val="tx1"/>
                </a:solidFill>
              </a:rPr>
              <a:t>Profiles</a:t>
            </a:r>
            <a:r>
              <a:rPr lang="es-EC" sz="2000" b="1" dirty="0">
                <a:solidFill>
                  <a:schemeClr val="tx1"/>
                </a:solidFill>
              </a:rPr>
              <a:t>:</a:t>
            </a:r>
          </a:p>
          <a:p>
            <a:r>
              <a:rPr lang="es-EC" sz="2000" b="1" dirty="0">
                <a:solidFill>
                  <a:schemeClr val="tx1"/>
                </a:solidFill>
              </a:rPr>
              <a:t>Guarda la información pública y descriptiva del usuario (como nombre de perfil y descripción). Se relaciona con la tabla </a:t>
            </a:r>
            <a:r>
              <a:rPr lang="es-EC" sz="2000" b="1" dirty="0" err="1">
                <a:solidFill>
                  <a:schemeClr val="tx1"/>
                </a:solidFill>
              </a:rPr>
              <a:t>users</a:t>
            </a:r>
            <a:r>
              <a:rPr lang="es-EC" sz="2000" b="1" dirty="0">
                <a:solidFill>
                  <a:schemeClr val="tx1"/>
                </a:solidFill>
              </a:rPr>
              <a:t>.</a:t>
            </a:r>
          </a:p>
          <a:p>
            <a:endParaRPr lang="es-EC" sz="2000" b="1" dirty="0">
              <a:solidFill>
                <a:schemeClr val="tx1"/>
              </a:solidFill>
            </a:endParaRPr>
          </a:p>
          <a:p>
            <a:r>
              <a:rPr lang="es-EC" sz="2000" b="1" dirty="0" err="1">
                <a:solidFill>
                  <a:schemeClr val="tx1"/>
                </a:solidFill>
              </a:rPr>
              <a:t>Categories</a:t>
            </a:r>
            <a:r>
              <a:rPr lang="es-EC" sz="2000" b="1" dirty="0">
                <a:solidFill>
                  <a:schemeClr val="tx1"/>
                </a:solidFill>
              </a:rPr>
              <a:t>: </a:t>
            </a:r>
          </a:p>
          <a:p>
            <a:r>
              <a:rPr lang="es-EC" sz="2000" b="1" dirty="0">
                <a:solidFill>
                  <a:schemeClr val="tx1"/>
                </a:solidFill>
              </a:rPr>
              <a:t>Contiene la lista de categorías que permiten clasificar los productos publicados.</a:t>
            </a:r>
          </a:p>
          <a:p>
            <a:endParaRPr lang="es-EC" sz="2000" b="1" dirty="0">
              <a:solidFill>
                <a:schemeClr val="tx1"/>
              </a:solidFill>
            </a:endParaRPr>
          </a:p>
          <a:p>
            <a:r>
              <a:rPr lang="es-EC" sz="2000" b="1" dirty="0" err="1">
                <a:solidFill>
                  <a:schemeClr val="tx1"/>
                </a:solidFill>
              </a:rPr>
              <a:t>Products</a:t>
            </a:r>
            <a:r>
              <a:rPr lang="es-EC" sz="2000" b="1" dirty="0">
                <a:solidFill>
                  <a:schemeClr val="tx1"/>
                </a:solidFill>
              </a:rPr>
              <a:t>:</a:t>
            </a:r>
          </a:p>
          <a:p>
            <a:r>
              <a:rPr lang="es-EC" sz="2000" b="1" dirty="0">
                <a:solidFill>
                  <a:schemeClr val="tx1"/>
                </a:solidFill>
              </a:rPr>
              <a:t>Registra los productos que publican los usuarios: incluye nombre, descripción, precio, estado del stock, fecha de publicación y a qué perfil y categoría pertenece.</a:t>
            </a:r>
          </a:p>
          <a:p>
            <a:endParaRPr lang="es-EC" sz="2000" b="1" dirty="0">
              <a:solidFill>
                <a:schemeClr val="tx1"/>
              </a:solidFill>
            </a:endParaRPr>
          </a:p>
          <a:p>
            <a:r>
              <a:rPr lang="es-EC" sz="2000" b="1" dirty="0">
                <a:solidFill>
                  <a:schemeClr val="tx1"/>
                </a:solidFill>
              </a:rPr>
              <a:t>Favorites:</a:t>
            </a:r>
          </a:p>
          <a:p>
            <a:r>
              <a:rPr lang="es-EC" sz="2000" b="1" dirty="0">
                <a:solidFill>
                  <a:schemeClr val="tx1"/>
                </a:solidFill>
              </a:rPr>
              <a:t>Permite a los usuarios marcar productos como favoritos para un acceso más rápido o seguimiento.</a:t>
            </a:r>
          </a:p>
        </p:txBody>
      </p:sp>
    </p:spTree>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64" name="Rectangle 2063">
            <a:extLst>
              <a:ext uri="{FF2B5EF4-FFF2-40B4-BE49-F238E27FC236}">
                <a16:creationId xmlns:a16="http://schemas.microsoft.com/office/drawing/2014/main" id="{EAE48C4B-3A90-42C3-BA00-6092B47717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3428" cy="10287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bject 15"/>
          <p:cNvSpPr txBox="1">
            <a:spLocks noGrp="1"/>
          </p:cNvSpPr>
          <p:nvPr>
            <p:ph type="title"/>
          </p:nvPr>
        </p:nvSpPr>
        <p:spPr>
          <a:xfrm>
            <a:off x="6981444" y="493776"/>
            <a:ext cx="10341864" cy="2674620"/>
          </a:xfrm>
          <a:prstGeom prst="rect">
            <a:avLst/>
          </a:prstGeom>
        </p:spPr>
        <p:txBody>
          <a:bodyPr vert="horz" lIns="91440" tIns="45720" rIns="91440" bIns="45720" rtlCol="0" anchor="b">
            <a:normAutofit/>
          </a:bodyPr>
          <a:lstStyle/>
          <a:p>
            <a:pPr marL="4575175" marR="5080" indent="-4563110" algn="l" rtl="0">
              <a:lnSpc>
                <a:spcPct val="90000"/>
              </a:lnSpc>
              <a:spcBef>
                <a:spcPct val="0"/>
              </a:spcBef>
            </a:pPr>
            <a:r>
              <a:rPr lang="en-US" sz="5100" kern="1200" dirty="0">
                <a:solidFill>
                  <a:schemeClr val="tx1"/>
                </a:solidFill>
                <a:latin typeface="+mj-lt"/>
                <a:ea typeface="+mj-ea"/>
                <a:cs typeface="+mj-cs"/>
              </a:rPr>
              <a:t> </a:t>
            </a:r>
            <a:r>
              <a:rPr lang="en-US" sz="5100" kern="1200" dirty="0" err="1">
                <a:solidFill>
                  <a:srgbClr val="0070C0"/>
                </a:solidFill>
                <a:latin typeface="+mj-lt"/>
                <a:ea typeface="+mj-ea"/>
                <a:cs typeface="+mj-cs"/>
              </a:rPr>
              <a:t>Integridad</a:t>
            </a:r>
            <a:r>
              <a:rPr lang="en-US" sz="5100" kern="1200" dirty="0">
                <a:solidFill>
                  <a:srgbClr val="0070C0"/>
                </a:solidFill>
                <a:latin typeface="+mj-lt"/>
                <a:ea typeface="+mj-ea"/>
                <a:cs typeface="+mj-cs"/>
              </a:rPr>
              <a:t> y </a:t>
            </a:r>
            <a:r>
              <a:rPr lang="en-US" sz="5100" kern="1200" dirty="0" err="1">
                <a:solidFill>
                  <a:srgbClr val="0070C0"/>
                </a:solidFill>
                <a:latin typeface="+mj-lt"/>
                <a:ea typeface="+mj-ea"/>
                <a:cs typeface="+mj-cs"/>
              </a:rPr>
              <a:t>Restricciones</a:t>
            </a:r>
            <a:r>
              <a:rPr lang="en-US" sz="5100" kern="1200" dirty="0">
                <a:solidFill>
                  <a:srgbClr val="0070C0"/>
                </a:solidFill>
                <a:latin typeface="+mj-lt"/>
                <a:ea typeface="+mj-ea"/>
                <a:cs typeface="+mj-cs"/>
              </a:rPr>
              <a:t> </a:t>
            </a:r>
            <a:r>
              <a:rPr lang="en-US" sz="5100" kern="1200" dirty="0" err="1">
                <a:solidFill>
                  <a:srgbClr val="0070C0"/>
                </a:solidFill>
                <a:latin typeface="+mj-lt"/>
                <a:ea typeface="+mj-ea"/>
                <a:cs typeface="+mj-cs"/>
              </a:rPr>
              <a:t>en</a:t>
            </a:r>
            <a:r>
              <a:rPr lang="en-US" sz="5100" kern="1200" dirty="0">
                <a:solidFill>
                  <a:srgbClr val="0070C0"/>
                </a:solidFill>
                <a:latin typeface="+mj-lt"/>
                <a:ea typeface="+mj-ea"/>
                <a:cs typeface="+mj-cs"/>
              </a:rPr>
              <a:t> campos de las </a:t>
            </a:r>
            <a:r>
              <a:rPr lang="en-US" sz="5100" kern="1200" dirty="0" err="1">
                <a:solidFill>
                  <a:srgbClr val="0070C0"/>
                </a:solidFill>
                <a:latin typeface="+mj-lt"/>
                <a:ea typeface="+mj-ea"/>
                <a:cs typeface="+mj-cs"/>
              </a:rPr>
              <a:t>tablas</a:t>
            </a:r>
            <a:br>
              <a:rPr lang="en-US" sz="5100" kern="1200" dirty="0">
                <a:solidFill>
                  <a:schemeClr val="tx1"/>
                </a:solidFill>
                <a:latin typeface="+mj-lt"/>
                <a:ea typeface="+mj-ea"/>
                <a:cs typeface="+mj-cs"/>
              </a:rPr>
            </a:br>
            <a:endParaRPr lang="en-US" sz="5100" kern="1200" spc="-10" dirty="0">
              <a:solidFill>
                <a:schemeClr val="tx1"/>
              </a:solidFill>
              <a:latin typeface="+mj-lt"/>
              <a:ea typeface="+mj-ea"/>
              <a:cs typeface="+mj-cs"/>
            </a:endParaRPr>
          </a:p>
        </p:txBody>
      </p:sp>
      <p:pic>
        <p:nvPicPr>
          <p:cNvPr id="2050" name="Picture 2" descr="Restricción - Iconos gratis de señalización">
            <a:extLst>
              <a:ext uri="{FF2B5EF4-FFF2-40B4-BE49-F238E27FC236}">
                <a16:creationId xmlns:a16="http://schemas.microsoft.com/office/drawing/2014/main" id="{67B9C342-8E70-A3C4-221A-E965C33F68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r="3633" b="-1"/>
          <a:stretch>
            <a:fillRect/>
          </a:stretch>
        </p:blipFill>
        <p:spPr bwMode="auto">
          <a:xfrm>
            <a:off x="660883" y="183728"/>
            <a:ext cx="5410180" cy="5614245"/>
          </a:xfrm>
          <a:custGeom>
            <a:avLst/>
            <a:gdLst/>
            <a:ahLst/>
            <a:cxnLst/>
            <a:rect l="l" t="t" r="r" b="b"/>
            <a:pathLst>
              <a:path w="4041336" h="4193763">
                <a:moveTo>
                  <a:pt x="0" y="0"/>
                </a:moveTo>
                <a:lnTo>
                  <a:pt x="4019848" y="0"/>
                </a:lnTo>
                <a:lnTo>
                  <a:pt x="4021195" y="11419"/>
                </a:lnTo>
                <a:cubicBezTo>
                  <a:pt x="4036145" y="95184"/>
                  <a:pt x="4033611" y="180091"/>
                  <a:pt x="4037665" y="264364"/>
                </a:cubicBezTo>
                <a:cubicBezTo>
                  <a:pt x="4042480" y="367421"/>
                  <a:pt x="4036399" y="470858"/>
                  <a:pt x="4034118" y="574168"/>
                </a:cubicBezTo>
                <a:cubicBezTo>
                  <a:pt x="4032344" y="662121"/>
                  <a:pt x="4023602" y="749948"/>
                  <a:pt x="4026263" y="838028"/>
                </a:cubicBezTo>
                <a:cubicBezTo>
                  <a:pt x="4026453" y="841074"/>
                  <a:pt x="4026453" y="844120"/>
                  <a:pt x="4026263" y="847166"/>
                </a:cubicBezTo>
                <a:cubicBezTo>
                  <a:pt x="4018154" y="944003"/>
                  <a:pt x="4018154" y="1041348"/>
                  <a:pt x="4026263" y="1138186"/>
                </a:cubicBezTo>
                <a:cubicBezTo>
                  <a:pt x="4028835" y="1178494"/>
                  <a:pt x="4028113" y="1218943"/>
                  <a:pt x="4024109" y="1259137"/>
                </a:cubicBezTo>
                <a:cubicBezTo>
                  <a:pt x="4020308" y="1310285"/>
                  <a:pt x="4008145" y="1362194"/>
                  <a:pt x="4016887" y="1412960"/>
                </a:cubicBezTo>
                <a:cubicBezTo>
                  <a:pt x="4022576" y="1454780"/>
                  <a:pt x="4025705" y="1496916"/>
                  <a:pt x="4026263" y="1539116"/>
                </a:cubicBezTo>
                <a:cubicBezTo>
                  <a:pt x="4030697" y="1633542"/>
                  <a:pt x="4026516" y="1728475"/>
                  <a:pt x="4024869" y="1823155"/>
                </a:cubicBezTo>
                <a:cubicBezTo>
                  <a:pt x="4023095" y="1933446"/>
                  <a:pt x="4025883" y="2043737"/>
                  <a:pt x="4017014" y="2154154"/>
                </a:cubicBezTo>
                <a:cubicBezTo>
                  <a:pt x="4012136" y="2243351"/>
                  <a:pt x="4012136" y="2332751"/>
                  <a:pt x="4017014" y="2421948"/>
                </a:cubicBezTo>
                <a:cubicBezTo>
                  <a:pt x="4019421" y="2503683"/>
                  <a:pt x="4031711" y="2584656"/>
                  <a:pt x="4029684" y="2667279"/>
                </a:cubicBezTo>
                <a:cubicBezTo>
                  <a:pt x="4027276" y="2763608"/>
                  <a:pt x="4015874" y="2859684"/>
                  <a:pt x="4019421" y="2956268"/>
                </a:cubicBezTo>
                <a:cubicBezTo>
                  <a:pt x="4021068" y="3002339"/>
                  <a:pt x="4021195" y="3048410"/>
                  <a:pt x="4022082" y="3094480"/>
                </a:cubicBezTo>
                <a:cubicBezTo>
                  <a:pt x="4023222" y="3149943"/>
                  <a:pt x="4033231" y="3205278"/>
                  <a:pt x="4027656" y="3260614"/>
                </a:cubicBezTo>
                <a:cubicBezTo>
                  <a:pt x="4018408" y="3352883"/>
                  <a:pt x="3994462" y="3443628"/>
                  <a:pt x="4009412" y="3538181"/>
                </a:cubicBezTo>
                <a:cubicBezTo>
                  <a:pt x="4017647" y="3590217"/>
                  <a:pt x="4026896" y="3642380"/>
                  <a:pt x="4031711" y="3694923"/>
                </a:cubicBezTo>
                <a:cubicBezTo>
                  <a:pt x="4035892" y="3741882"/>
                  <a:pt x="4046407" y="3789603"/>
                  <a:pt x="4038425" y="3836308"/>
                </a:cubicBezTo>
                <a:cubicBezTo>
                  <a:pt x="4031584" y="3876287"/>
                  <a:pt x="4035131" y="3916266"/>
                  <a:pt x="4029810" y="3956245"/>
                </a:cubicBezTo>
                <a:cubicBezTo>
                  <a:pt x="4022842" y="4008661"/>
                  <a:pt x="4019168" y="4061966"/>
                  <a:pt x="4013847" y="4114764"/>
                </a:cubicBezTo>
                <a:lnTo>
                  <a:pt x="4010970" y="4161894"/>
                </a:lnTo>
                <a:lnTo>
                  <a:pt x="4002764" y="4161042"/>
                </a:lnTo>
                <a:cubicBezTo>
                  <a:pt x="3957904" y="4159210"/>
                  <a:pt x="3912934" y="4160186"/>
                  <a:pt x="3868108" y="4163980"/>
                </a:cubicBezTo>
                <a:cubicBezTo>
                  <a:pt x="3637072" y="4178737"/>
                  <a:pt x="3405779" y="4172076"/>
                  <a:pt x="3174741" y="4175341"/>
                </a:cubicBezTo>
                <a:cubicBezTo>
                  <a:pt x="2865668" y="4179782"/>
                  <a:pt x="2556851" y="4168420"/>
                  <a:pt x="2247906" y="4167376"/>
                </a:cubicBezTo>
                <a:cubicBezTo>
                  <a:pt x="2184582" y="4167115"/>
                  <a:pt x="2121002" y="4170510"/>
                  <a:pt x="2057934" y="4175733"/>
                </a:cubicBezTo>
                <a:cubicBezTo>
                  <a:pt x="1970560" y="4182786"/>
                  <a:pt x="1884336" y="4173905"/>
                  <a:pt x="1797729" y="4165547"/>
                </a:cubicBezTo>
                <a:cubicBezTo>
                  <a:pt x="1693340" y="4155492"/>
                  <a:pt x="1589207" y="4164372"/>
                  <a:pt x="1485458" y="4175995"/>
                </a:cubicBezTo>
                <a:cubicBezTo>
                  <a:pt x="1307344" y="4195571"/>
                  <a:pt x="1127888" y="4198979"/>
                  <a:pt x="949185" y="4186181"/>
                </a:cubicBezTo>
                <a:cubicBezTo>
                  <a:pt x="751793" y="4172468"/>
                  <a:pt x="554529" y="4174950"/>
                  <a:pt x="357136" y="4175995"/>
                </a:cubicBezTo>
                <a:lnTo>
                  <a:pt x="0" y="4175060"/>
                </a:lnTo>
                <a:close/>
              </a:path>
            </a:pathLst>
          </a:custGeom>
          <a:noFill/>
          <a:extLst>
            <a:ext uri="{909E8E84-426E-40DD-AFC4-6F175D3DCCD1}">
              <a14:hiddenFill xmlns:a14="http://schemas.microsoft.com/office/drawing/2010/main">
                <a:solidFill>
                  <a:srgbClr val="FFFFFF"/>
                </a:solidFill>
              </a14:hiddenFill>
            </a:ext>
          </a:extLst>
        </p:spPr>
      </p:pic>
      <p:sp>
        <p:nvSpPr>
          <p:cNvPr id="2066" name="sketch line">
            <a:extLst>
              <a:ext uri="{FF2B5EF4-FFF2-40B4-BE49-F238E27FC236}">
                <a16:creationId xmlns:a16="http://schemas.microsoft.com/office/drawing/2014/main" id="{F919E280-CA27-4214-97E6-294E0C3BC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981444" y="3694779"/>
            <a:ext cx="6365383" cy="27432"/>
          </a:xfrm>
          <a:custGeom>
            <a:avLst/>
            <a:gdLst>
              <a:gd name="connsiteX0" fmla="*/ 0 w 6365383"/>
              <a:gd name="connsiteY0" fmla="*/ 0 h 27432"/>
              <a:gd name="connsiteX1" fmla="*/ 636538 w 6365383"/>
              <a:gd name="connsiteY1" fmla="*/ 0 h 27432"/>
              <a:gd name="connsiteX2" fmla="*/ 1336730 w 6365383"/>
              <a:gd name="connsiteY2" fmla="*/ 0 h 27432"/>
              <a:gd name="connsiteX3" fmla="*/ 1909615 w 6365383"/>
              <a:gd name="connsiteY3" fmla="*/ 0 h 27432"/>
              <a:gd name="connsiteX4" fmla="*/ 2418846 w 6365383"/>
              <a:gd name="connsiteY4" fmla="*/ 0 h 27432"/>
              <a:gd name="connsiteX5" fmla="*/ 2928076 w 6365383"/>
              <a:gd name="connsiteY5" fmla="*/ 0 h 27432"/>
              <a:gd name="connsiteX6" fmla="*/ 3373653 w 6365383"/>
              <a:gd name="connsiteY6" fmla="*/ 0 h 27432"/>
              <a:gd name="connsiteX7" fmla="*/ 4137499 w 6365383"/>
              <a:gd name="connsiteY7" fmla="*/ 0 h 27432"/>
              <a:gd name="connsiteX8" fmla="*/ 4901345 w 6365383"/>
              <a:gd name="connsiteY8" fmla="*/ 0 h 27432"/>
              <a:gd name="connsiteX9" fmla="*/ 5665191 w 6365383"/>
              <a:gd name="connsiteY9" fmla="*/ 0 h 27432"/>
              <a:gd name="connsiteX10" fmla="*/ 6365383 w 6365383"/>
              <a:gd name="connsiteY10" fmla="*/ 0 h 27432"/>
              <a:gd name="connsiteX11" fmla="*/ 6365383 w 6365383"/>
              <a:gd name="connsiteY11" fmla="*/ 27432 h 27432"/>
              <a:gd name="connsiteX12" fmla="*/ 5728845 w 6365383"/>
              <a:gd name="connsiteY12" fmla="*/ 27432 h 27432"/>
              <a:gd name="connsiteX13" fmla="*/ 5028653 w 6365383"/>
              <a:gd name="connsiteY13" fmla="*/ 27432 h 27432"/>
              <a:gd name="connsiteX14" fmla="*/ 4583076 w 6365383"/>
              <a:gd name="connsiteY14" fmla="*/ 27432 h 27432"/>
              <a:gd name="connsiteX15" fmla="*/ 4137499 w 6365383"/>
              <a:gd name="connsiteY15" fmla="*/ 27432 h 27432"/>
              <a:gd name="connsiteX16" fmla="*/ 3691922 w 6365383"/>
              <a:gd name="connsiteY16" fmla="*/ 27432 h 27432"/>
              <a:gd name="connsiteX17" fmla="*/ 3182692 w 6365383"/>
              <a:gd name="connsiteY17" fmla="*/ 27432 h 27432"/>
              <a:gd name="connsiteX18" fmla="*/ 2673461 w 6365383"/>
              <a:gd name="connsiteY18" fmla="*/ 27432 h 27432"/>
              <a:gd name="connsiteX19" fmla="*/ 2164230 w 6365383"/>
              <a:gd name="connsiteY19" fmla="*/ 27432 h 27432"/>
              <a:gd name="connsiteX20" fmla="*/ 1655000 w 6365383"/>
              <a:gd name="connsiteY20" fmla="*/ 27432 h 27432"/>
              <a:gd name="connsiteX21" fmla="*/ 1145769 w 6365383"/>
              <a:gd name="connsiteY21" fmla="*/ 27432 h 27432"/>
              <a:gd name="connsiteX22" fmla="*/ 0 w 6365383"/>
              <a:gd name="connsiteY22" fmla="*/ 27432 h 27432"/>
              <a:gd name="connsiteX23" fmla="*/ 0 w 6365383"/>
              <a:gd name="connsiteY23"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365383" h="27432" fill="none" extrusionOk="0">
                <a:moveTo>
                  <a:pt x="0" y="0"/>
                </a:moveTo>
                <a:cubicBezTo>
                  <a:pt x="164014" y="-28800"/>
                  <a:pt x="392589" y="16597"/>
                  <a:pt x="636538" y="0"/>
                </a:cubicBezTo>
                <a:cubicBezTo>
                  <a:pt x="880487" y="-16597"/>
                  <a:pt x="1095224" y="-7871"/>
                  <a:pt x="1336730" y="0"/>
                </a:cubicBezTo>
                <a:cubicBezTo>
                  <a:pt x="1578236" y="7871"/>
                  <a:pt x="1649337" y="-22384"/>
                  <a:pt x="1909615" y="0"/>
                </a:cubicBezTo>
                <a:cubicBezTo>
                  <a:pt x="2169893" y="22384"/>
                  <a:pt x="2279697" y="7436"/>
                  <a:pt x="2418846" y="0"/>
                </a:cubicBezTo>
                <a:cubicBezTo>
                  <a:pt x="2557995" y="-7436"/>
                  <a:pt x="2719158" y="24395"/>
                  <a:pt x="2928076" y="0"/>
                </a:cubicBezTo>
                <a:cubicBezTo>
                  <a:pt x="3136994" y="-24395"/>
                  <a:pt x="3236398" y="-16046"/>
                  <a:pt x="3373653" y="0"/>
                </a:cubicBezTo>
                <a:cubicBezTo>
                  <a:pt x="3510908" y="16046"/>
                  <a:pt x="3933654" y="-18835"/>
                  <a:pt x="4137499" y="0"/>
                </a:cubicBezTo>
                <a:cubicBezTo>
                  <a:pt x="4341344" y="18835"/>
                  <a:pt x="4634949" y="16518"/>
                  <a:pt x="4901345" y="0"/>
                </a:cubicBezTo>
                <a:cubicBezTo>
                  <a:pt x="5167741" y="-16518"/>
                  <a:pt x="5482502" y="-23233"/>
                  <a:pt x="5665191" y="0"/>
                </a:cubicBezTo>
                <a:cubicBezTo>
                  <a:pt x="5847880" y="23233"/>
                  <a:pt x="6038909" y="-19558"/>
                  <a:pt x="6365383" y="0"/>
                </a:cubicBezTo>
                <a:cubicBezTo>
                  <a:pt x="6366317" y="12270"/>
                  <a:pt x="6364320" y="20068"/>
                  <a:pt x="6365383" y="27432"/>
                </a:cubicBezTo>
                <a:cubicBezTo>
                  <a:pt x="6160909" y="45028"/>
                  <a:pt x="5918554" y="42323"/>
                  <a:pt x="5728845" y="27432"/>
                </a:cubicBezTo>
                <a:cubicBezTo>
                  <a:pt x="5539136" y="12541"/>
                  <a:pt x="5172149" y="23835"/>
                  <a:pt x="5028653" y="27432"/>
                </a:cubicBezTo>
                <a:cubicBezTo>
                  <a:pt x="4885157" y="31029"/>
                  <a:pt x="4768966" y="33290"/>
                  <a:pt x="4583076" y="27432"/>
                </a:cubicBezTo>
                <a:cubicBezTo>
                  <a:pt x="4397186" y="21574"/>
                  <a:pt x="4295537" y="38724"/>
                  <a:pt x="4137499" y="27432"/>
                </a:cubicBezTo>
                <a:cubicBezTo>
                  <a:pt x="3979461" y="16140"/>
                  <a:pt x="3895902" y="23317"/>
                  <a:pt x="3691922" y="27432"/>
                </a:cubicBezTo>
                <a:cubicBezTo>
                  <a:pt x="3487942" y="31547"/>
                  <a:pt x="3348597" y="42606"/>
                  <a:pt x="3182692" y="27432"/>
                </a:cubicBezTo>
                <a:cubicBezTo>
                  <a:pt x="3016787" y="12259"/>
                  <a:pt x="2922425" y="45987"/>
                  <a:pt x="2673461" y="27432"/>
                </a:cubicBezTo>
                <a:cubicBezTo>
                  <a:pt x="2424497" y="8877"/>
                  <a:pt x="2406338" y="46461"/>
                  <a:pt x="2164230" y="27432"/>
                </a:cubicBezTo>
                <a:cubicBezTo>
                  <a:pt x="1922122" y="8403"/>
                  <a:pt x="1843534" y="2368"/>
                  <a:pt x="1655000" y="27432"/>
                </a:cubicBezTo>
                <a:cubicBezTo>
                  <a:pt x="1466466" y="52497"/>
                  <a:pt x="1384300" y="39658"/>
                  <a:pt x="1145769" y="27432"/>
                </a:cubicBezTo>
                <a:cubicBezTo>
                  <a:pt x="907238" y="15206"/>
                  <a:pt x="344177" y="36391"/>
                  <a:pt x="0" y="27432"/>
                </a:cubicBezTo>
                <a:cubicBezTo>
                  <a:pt x="-1194" y="21937"/>
                  <a:pt x="1202" y="7917"/>
                  <a:pt x="0" y="0"/>
                </a:cubicBezTo>
                <a:close/>
              </a:path>
              <a:path w="6365383" h="27432" stroke="0" extrusionOk="0">
                <a:moveTo>
                  <a:pt x="0" y="0"/>
                </a:moveTo>
                <a:cubicBezTo>
                  <a:pt x="152654" y="12967"/>
                  <a:pt x="297359" y="-4977"/>
                  <a:pt x="509231" y="0"/>
                </a:cubicBezTo>
                <a:cubicBezTo>
                  <a:pt x="721103" y="4977"/>
                  <a:pt x="792740" y="-12744"/>
                  <a:pt x="954807" y="0"/>
                </a:cubicBezTo>
                <a:cubicBezTo>
                  <a:pt x="1116874" y="12744"/>
                  <a:pt x="1322429" y="24743"/>
                  <a:pt x="1464038" y="0"/>
                </a:cubicBezTo>
                <a:cubicBezTo>
                  <a:pt x="1605647" y="-24743"/>
                  <a:pt x="1947393" y="-20672"/>
                  <a:pt x="2100576" y="0"/>
                </a:cubicBezTo>
                <a:cubicBezTo>
                  <a:pt x="2253759" y="20672"/>
                  <a:pt x="2622231" y="-30966"/>
                  <a:pt x="2800769" y="0"/>
                </a:cubicBezTo>
                <a:cubicBezTo>
                  <a:pt x="2979307" y="30966"/>
                  <a:pt x="3356872" y="-13631"/>
                  <a:pt x="3564614" y="0"/>
                </a:cubicBezTo>
                <a:cubicBezTo>
                  <a:pt x="3772356" y="13631"/>
                  <a:pt x="4163183" y="-4973"/>
                  <a:pt x="4328460" y="0"/>
                </a:cubicBezTo>
                <a:cubicBezTo>
                  <a:pt x="4493737" y="4973"/>
                  <a:pt x="4672761" y="-9287"/>
                  <a:pt x="4901345" y="0"/>
                </a:cubicBezTo>
                <a:cubicBezTo>
                  <a:pt x="5129930" y="9287"/>
                  <a:pt x="5395146" y="9436"/>
                  <a:pt x="5601537" y="0"/>
                </a:cubicBezTo>
                <a:cubicBezTo>
                  <a:pt x="5807928" y="-9436"/>
                  <a:pt x="5983747" y="-13862"/>
                  <a:pt x="6365383" y="0"/>
                </a:cubicBezTo>
                <a:cubicBezTo>
                  <a:pt x="6365699" y="13405"/>
                  <a:pt x="6365869" y="14360"/>
                  <a:pt x="6365383" y="27432"/>
                </a:cubicBezTo>
                <a:cubicBezTo>
                  <a:pt x="6195306" y="29393"/>
                  <a:pt x="5872535" y="56613"/>
                  <a:pt x="5728845" y="27432"/>
                </a:cubicBezTo>
                <a:cubicBezTo>
                  <a:pt x="5585155" y="-1749"/>
                  <a:pt x="5272464" y="11679"/>
                  <a:pt x="5028653" y="27432"/>
                </a:cubicBezTo>
                <a:cubicBezTo>
                  <a:pt x="4784842" y="43185"/>
                  <a:pt x="4688244" y="28658"/>
                  <a:pt x="4455768" y="27432"/>
                </a:cubicBezTo>
                <a:cubicBezTo>
                  <a:pt x="4223293" y="26206"/>
                  <a:pt x="4032880" y="15477"/>
                  <a:pt x="3882884" y="27432"/>
                </a:cubicBezTo>
                <a:cubicBezTo>
                  <a:pt x="3732888" y="39387"/>
                  <a:pt x="3278726" y="-7170"/>
                  <a:pt x="3119038" y="27432"/>
                </a:cubicBezTo>
                <a:cubicBezTo>
                  <a:pt x="2959350" y="62034"/>
                  <a:pt x="2786856" y="40315"/>
                  <a:pt x="2609807" y="27432"/>
                </a:cubicBezTo>
                <a:cubicBezTo>
                  <a:pt x="2432758" y="14549"/>
                  <a:pt x="2064373" y="16547"/>
                  <a:pt x="1909615" y="27432"/>
                </a:cubicBezTo>
                <a:cubicBezTo>
                  <a:pt x="1754857" y="38317"/>
                  <a:pt x="1663685" y="27374"/>
                  <a:pt x="1464038" y="27432"/>
                </a:cubicBezTo>
                <a:cubicBezTo>
                  <a:pt x="1264391" y="27490"/>
                  <a:pt x="1071013" y="1487"/>
                  <a:pt x="827500" y="27432"/>
                </a:cubicBezTo>
                <a:cubicBezTo>
                  <a:pt x="583987" y="53377"/>
                  <a:pt x="349818" y="3910"/>
                  <a:pt x="0" y="27432"/>
                </a:cubicBezTo>
                <a:cubicBezTo>
                  <a:pt x="-116" y="21844"/>
                  <a:pt x="591" y="653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 name="Imagen 40">
            <a:extLst>
              <a:ext uri="{FF2B5EF4-FFF2-40B4-BE49-F238E27FC236}">
                <a16:creationId xmlns:a16="http://schemas.microsoft.com/office/drawing/2014/main" id="{F83E0C2D-46DC-6082-59CE-321D355980CC}"/>
              </a:ext>
            </a:extLst>
          </p:cNvPr>
          <p:cNvPicPr>
            <a:picLocks noChangeAspect="1"/>
          </p:cNvPicPr>
          <p:nvPr/>
        </p:nvPicPr>
        <p:blipFill>
          <a:blip r:embed="rId3"/>
          <a:srcRect t="1610" r="3" b="3"/>
          <a:stretch>
            <a:fillRect/>
          </a:stretch>
        </p:blipFill>
        <p:spPr>
          <a:xfrm>
            <a:off x="1" y="5981700"/>
            <a:ext cx="6731944" cy="4305300"/>
          </a:xfrm>
          <a:custGeom>
            <a:avLst/>
            <a:gdLst/>
            <a:ahLst/>
            <a:cxnLst/>
            <a:rect l="l" t="t" r="r" b="b"/>
            <a:pathLst>
              <a:path w="4051081" h="2496030">
                <a:moveTo>
                  <a:pt x="2464753" y="4"/>
                </a:moveTo>
                <a:cubicBezTo>
                  <a:pt x="2509518" y="-78"/>
                  <a:pt x="2554292" y="1163"/>
                  <a:pt x="2599067" y="4428"/>
                </a:cubicBezTo>
                <a:cubicBezTo>
                  <a:pt x="2749817" y="17813"/>
                  <a:pt x="2901270" y="21079"/>
                  <a:pt x="3052443" y="14222"/>
                </a:cubicBezTo>
                <a:cubicBezTo>
                  <a:pt x="3173923" y="5694"/>
                  <a:pt x="3295774" y="4206"/>
                  <a:pt x="3417420" y="9782"/>
                </a:cubicBezTo>
                <a:cubicBezTo>
                  <a:pt x="3530764" y="16442"/>
                  <a:pt x="3644108" y="23233"/>
                  <a:pt x="3757835" y="19315"/>
                </a:cubicBezTo>
                <a:cubicBezTo>
                  <a:pt x="3803121" y="17748"/>
                  <a:pt x="3847768" y="15789"/>
                  <a:pt x="3892671" y="13177"/>
                </a:cubicBezTo>
                <a:cubicBezTo>
                  <a:pt x="3933972" y="9619"/>
                  <a:pt x="3975386" y="7938"/>
                  <a:pt x="4016790" y="8134"/>
                </a:cubicBezTo>
                <a:lnTo>
                  <a:pt x="4034037" y="8999"/>
                </a:lnTo>
                <a:lnTo>
                  <a:pt x="4035370" y="62503"/>
                </a:lnTo>
                <a:cubicBezTo>
                  <a:pt x="4033549" y="118790"/>
                  <a:pt x="4026390" y="174983"/>
                  <a:pt x="4020562" y="231143"/>
                </a:cubicBezTo>
                <a:cubicBezTo>
                  <a:pt x="4014860" y="285717"/>
                  <a:pt x="4006498" y="343464"/>
                  <a:pt x="4019168" y="393470"/>
                </a:cubicBezTo>
                <a:cubicBezTo>
                  <a:pt x="4042480" y="482184"/>
                  <a:pt x="4024236" y="566457"/>
                  <a:pt x="4014100" y="651618"/>
                </a:cubicBezTo>
                <a:cubicBezTo>
                  <a:pt x="4001874" y="734926"/>
                  <a:pt x="4003635" y="819681"/>
                  <a:pt x="4019295" y="902406"/>
                </a:cubicBezTo>
                <a:cubicBezTo>
                  <a:pt x="4031711" y="960787"/>
                  <a:pt x="4031711" y="1020184"/>
                  <a:pt x="4033231" y="1078946"/>
                </a:cubicBezTo>
                <a:cubicBezTo>
                  <a:pt x="4034118" y="1115753"/>
                  <a:pt x="4020562" y="1153193"/>
                  <a:pt x="4011566" y="1189872"/>
                </a:cubicBezTo>
                <a:cubicBezTo>
                  <a:pt x="3995476" y="1256123"/>
                  <a:pt x="3989648" y="1323388"/>
                  <a:pt x="4011566" y="1387989"/>
                </a:cubicBezTo>
                <a:cubicBezTo>
                  <a:pt x="4042100" y="1477465"/>
                  <a:pt x="4059584" y="1566941"/>
                  <a:pt x="4046914" y="1661622"/>
                </a:cubicBezTo>
                <a:cubicBezTo>
                  <a:pt x="4039566" y="1720003"/>
                  <a:pt x="4037919" y="1779654"/>
                  <a:pt x="4026896" y="1837274"/>
                </a:cubicBezTo>
                <a:cubicBezTo>
                  <a:pt x="4008779" y="1932843"/>
                  <a:pt x="4015240" y="2027776"/>
                  <a:pt x="4029684" y="2121948"/>
                </a:cubicBezTo>
                <a:cubicBezTo>
                  <a:pt x="4039832" y="2200637"/>
                  <a:pt x="4040934" y="2280226"/>
                  <a:pt x="4032978" y="2359155"/>
                </a:cubicBezTo>
                <a:lnTo>
                  <a:pt x="4023519" y="2496030"/>
                </a:lnTo>
                <a:lnTo>
                  <a:pt x="0" y="2496030"/>
                </a:lnTo>
                <a:lnTo>
                  <a:pt x="0" y="12459"/>
                </a:lnTo>
                <a:lnTo>
                  <a:pt x="17104" y="15006"/>
                </a:lnTo>
                <a:cubicBezTo>
                  <a:pt x="83627" y="15006"/>
                  <a:pt x="150022" y="12263"/>
                  <a:pt x="216416" y="7824"/>
                </a:cubicBezTo>
                <a:cubicBezTo>
                  <a:pt x="361434" y="-156"/>
                  <a:pt x="506837" y="3162"/>
                  <a:pt x="651370" y="17748"/>
                </a:cubicBezTo>
                <a:cubicBezTo>
                  <a:pt x="753623" y="25440"/>
                  <a:pt x="856335" y="24213"/>
                  <a:pt x="958396" y="14092"/>
                </a:cubicBezTo>
                <a:cubicBezTo>
                  <a:pt x="1145682" y="-1710"/>
                  <a:pt x="1332584" y="10958"/>
                  <a:pt x="1519486" y="21666"/>
                </a:cubicBezTo>
                <a:cubicBezTo>
                  <a:pt x="1700504" y="32113"/>
                  <a:pt x="1881394" y="24408"/>
                  <a:pt x="2062411" y="17487"/>
                </a:cubicBezTo>
                <a:cubicBezTo>
                  <a:pt x="2196255" y="12394"/>
                  <a:pt x="2330459" y="249"/>
                  <a:pt x="2464753" y="4"/>
                </a:cubicBezTo>
                <a:close/>
              </a:path>
            </a:pathLst>
          </a:custGeom>
        </p:spPr>
      </p:pic>
      <p:sp>
        <p:nvSpPr>
          <p:cNvPr id="38" name="CuadroTexto 37">
            <a:extLst>
              <a:ext uri="{FF2B5EF4-FFF2-40B4-BE49-F238E27FC236}">
                <a16:creationId xmlns:a16="http://schemas.microsoft.com/office/drawing/2014/main" id="{41420AAE-FEAC-5075-6BF1-61A6C52F1A0D}"/>
              </a:ext>
            </a:extLst>
          </p:cNvPr>
          <p:cNvSpPr txBox="1"/>
          <p:nvPr/>
        </p:nvSpPr>
        <p:spPr>
          <a:xfrm>
            <a:off x="6981444" y="4059936"/>
            <a:ext cx="10341864" cy="5225796"/>
          </a:xfrm>
          <a:prstGeom prst="rect">
            <a:avLst/>
          </a:prstGeom>
        </p:spPr>
        <p:txBody>
          <a:bodyPr vert="horz" lIns="91440" tIns="45720" rIns="91440" bIns="45720" rtlCol="0">
            <a:normAutofit/>
          </a:bodyPr>
          <a:lstStyle/>
          <a:p>
            <a:pPr marL="342900" lvl="0" indent="-228600" algn="l" rtl="0">
              <a:lnSpc>
                <a:spcPct val="90000"/>
              </a:lnSpc>
              <a:spcAft>
                <a:spcPts val="800"/>
              </a:spcAft>
              <a:buSzPts val="1000"/>
              <a:buFont typeface="Arial" panose="020B0604020202020204" pitchFamily="34" charset="0"/>
              <a:buChar char="•"/>
              <a:tabLst>
                <a:tab pos="457200" algn="l"/>
              </a:tabLst>
            </a:pPr>
            <a:r>
              <a:rPr lang="en-US" sz="3300" b="1" kern="1200" dirty="0" err="1">
                <a:solidFill>
                  <a:schemeClr val="tx1"/>
                </a:solidFill>
                <a:effectLst/>
                <a:latin typeface="+mn-lt"/>
                <a:ea typeface="+mn-ea"/>
                <a:cs typeface="+mn-cs"/>
              </a:rPr>
              <a:t>Aplicación</a:t>
            </a:r>
            <a:r>
              <a:rPr lang="en-US" sz="3300" b="1" kern="1200" dirty="0">
                <a:solidFill>
                  <a:schemeClr val="tx1"/>
                </a:solidFill>
                <a:effectLst/>
                <a:latin typeface="+mn-lt"/>
                <a:ea typeface="+mn-ea"/>
                <a:cs typeface="+mn-cs"/>
              </a:rPr>
              <a:t> </a:t>
            </a:r>
            <a:r>
              <a:rPr lang="en-US" sz="3300" b="1" kern="1200" dirty="0" err="1">
                <a:solidFill>
                  <a:schemeClr val="tx1"/>
                </a:solidFill>
                <a:effectLst/>
                <a:latin typeface="+mn-lt"/>
                <a:ea typeface="+mn-ea"/>
                <a:cs typeface="+mn-cs"/>
              </a:rPr>
              <a:t>estricta</a:t>
            </a:r>
            <a:r>
              <a:rPr lang="en-US" sz="3300" b="1" kern="1200" dirty="0">
                <a:solidFill>
                  <a:schemeClr val="tx1"/>
                </a:solidFill>
                <a:effectLst/>
                <a:latin typeface="+mn-lt"/>
                <a:ea typeface="+mn-ea"/>
                <a:cs typeface="+mn-cs"/>
              </a:rPr>
              <a:t> de </a:t>
            </a:r>
            <a:r>
              <a:rPr lang="en-US" sz="3300" b="1" kern="1200" dirty="0" err="1">
                <a:solidFill>
                  <a:schemeClr val="tx1"/>
                </a:solidFill>
                <a:effectLst/>
                <a:latin typeface="+mn-lt"/>
                <a:ea typeface="+mn-ea"/>
                <a:cs typeface="+mn-cs"/>
              </a:rPr>
              <a:t>restricciones</a:t>
            </a:r>
            <a:r>
              <a:rPr lang="en-US" sz="3300" b="1" kern="1200" dirty="0">
                <a:solidFill>
                  <a:schemeClr val="tx1"/>
                </a:solidFill>
                <a:effectLst/>
                <a:latin typeface="+mn-lt"/>
                <a:ea typeface="+mn-ea"/>
                <a:cs typeface="+mn-cs"/>
              </a:rPr>
              <a:t>: NOT NULL, UNIQUE, CHECK, DEFAULT, AUTO_INCREMENT o SERIAL.</a:t>
            </a:r>
          </a:p>
          <a:p>
            <a:pPr marL="342900" lvl="0" indent="-228600" algn="l" rtl="0">
              <a:lnSpc>
                <a:spcPct val="90000"/>
              </a:lnSpc>
              <a:spcAft>
                <a:spcPts val="800"/>
              </a:spcAft>
              <a:buSzPts val="1000"/>
              <a:buFont typeface="Arial" panose="020B0604020202020204" pitchFamily="34" charset="0"/>
              <a:buChar char="•"/>
              <a:tabLst>
                <a:tab pos="457200" algn="l"/>
              </a:tabLst>
            </a:pPr>
            <a:r>
              <a:rPr lang="en-US" sz="3300" b="1" kern="1200" dirty="0" err="1">
                <a:solidFill>
                  <a:schemeClr val="tx1"/>
                </a:solidFill>
                <a:effectLst/>
                <a:latin typeface="+mn-lt"/>
                <a:ea typeface="+mn-ea"/>
                <a:cs typeface="+mn-cs"/>
              </a:rPr>
              <a:t>Relaciones</a:t>
            </a:r>
            <a:r>
              <a:rPr lang="en-US" sz="3300" b="1" kern="1200" dirty="0">
                <a:solidFill>
                  <a:schemeClr val="tx1"/>
                </a:solidFill>
                <a:effectLst/>
                <a:latin typeface="+mn-lt"/>
                <a:ea typeface="+mn-ea"/>
                <a:cs typeface="+mn-cs"/>
              </a:rPr>
              <a:t> con claves </a:t>
            </a:r>
            <a:r>
              <a:rPr lang="en-US" sz="3300" b="1" kern="1200" dirty="0" err="1">
                <a:solidFill>
                  <a:schemeClr val="tx1"/>
                </a:solidFill>
                <a:effectLst/>
                <a:latin typeface="+mn-lt"/>
                <a:ea typeface="+mn-ea"/>
                <a:cs typeface="+mn-cs"/>
              </a:rPr>
              <a:t>foráneas</a:t>
            </a:r>
            <a:r>
              <a:rPr lang="en-US" sz="3300" b="1" kern="1200" dirty="0">
                <a:solidFill>
                  <a:schemeClr val="tx1"/>
                </a:solidFill>
                <a:effectLst/>
                <a:latin typeface="+mn-lt"/>
                <a:ea typeface="+mn-ea"/>
                <a:cs typeface="+mn-cs"/>
              </a:rPr>
              <a:t> y </a:t>
            </a:r>
            <a:r>
              <a:rPr lang="en-US" sz="3300" b="1" kern="1200" dirty="0" err="1">
                <a:solidFill>
                  <a:schemeClr val="tx1"/>
                </a:solidFill>
                <a:effectLst/>
                <a:latin typeface="+mn-lt"/>
                <a:ea typeface="+mn-ea"/>
                <a:cs typeface="+mn-cs"/>
              </a:rPr>
              <a:t>aplicación</a:t>
            </a:r>
            <a:r>
              <a:rPr lang="en-US" sz="3300" b="1" kern="1200" dirty="0">
                <a:solidFill>
                  <a:schemeClr val="tx1"/>
                </a:solidFill>
                <a:effectLst/>
                <a:latin typeface="+mn-lt"/>
                <a:ea typeface="+mn-ea"/>
                <a:cs typeface="+mn-cs"/>
              </a:rPr>
              <a:t> de ON DELETE CASCADE, ON UPDATE CASCADE, SET NULL </a:t>
            </a:r>
            <a:r>
              <a:rPr lang="en-US" sz="3300" b="1" kern="1200" dirty="0" err="1">
                <a:solidFill>
                  <a:schemeClr val="tx1"/>
                </a:solidFill>
                <a:effectLst/>
                <a:latin typeface="+mn-lt"/>
                <a:ea typeface="+mn-ea"/>
                <a:cs typeface="+mn-cs"/>
              </a:rPr>
              <a:t>según</a:t>
            </a:r>
            <a:r>
              <a:rPr lang="en-US" sz="3300" b="1" kern="1200" dirty="0">
                <a:solidFill>
                  <a:schemeClr val="tx1"/>
                </a:solidFill>
                <a:effectLst/>
                <a:latin typeface="+mn-lt"/>
                <a:ea typeface="+mn-ea"/>
                <a:cs typeface="+mn-cs"/>
              </a:rPr>
              <a:t> </a:t>
            </a:r>
            <a:r>
              <a:rPr lang="en-US" sz="3300" b="1" kern="1200" dirty="0">
                <a:solidFill>
                  <a:schemeClr val="tx1"/>
                </a:solidFill>
                <a:latin typeface="+mn-lt"/>
                <a:ea typeface="+mn-ea"/>
                <a:cs typeface="+mn-cs"/>
              </a:rPr>
              <a:t>la </a:t>
            </a:r>
            <a:r>
              <a:rPr lang="en-US" sz="3300" b="1" kern="1200" dirty="0" err="1">
                <a:solidFill>
                  <a:schemeClr val="tx1"/>
                </a:solidFill>
                <a:latin typeface="+mn-lt"/>
                <a:ea typeface="+mn-ea"/>
                <a:cs typeface="+mn-cs"/>
              </a:rPr>
              <a:t>necesidad</a:t>
            </a:r>
            <a:r>
              <a:rPr lang="en-US" sz="3300" b="1" kern="1200" dirty="0">
                <a:solidFill>
                  <a:schemeClr val="tx1"/>
                </a:solidFill>
                <a:latin typeface="+mn-lt"/>
                <a:ea typeface="+mn-ea"/>
                <a:cs typeface="+mn-cs"/>
              </a:rPr>
              <a:t>.</a:t>
            </a:r>
            <a:endParaRPr lang="en-US" sz="3300" b="1" kern="1200" dirty="0">
              <a:solidFill>
                <a:schemeClr val="tx1"/>
              </a:solidFill>
              <a:effectLst/>
              <a:latin typeface="+mn-lt"/>
              <a:ea typeface="+mn-ea"/>
              <a:cs typeface="+mn-c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0620B5AF-2238-55CC-CB7E-0A736915063D}"/>
            </a:ext>
          </a:extLst>
        </p:cNvPr>
        <p:cNvGrpSpPr/>
        <p:nvPr/>
      </p:nvGrpSpPr>
      <p:grpSpPr>
        <a:xfrm>
          <a:off x="0" y="0"/>
          <a:ext cx="0" cy="0"/>
          <a:chOff x="0" y="0"/>
          <a:chExt cx="0" cy="0"/>
        </a:xfrm>
      </p:grpSpPr>
      <p:sp>
        <p:nvSpPr>
          <p:cNvPr id="3" name="object 3">
            <a:extLst>
              <a:ext uri="{FF2B5EF4-FFF2-40B4-BE49-F238E27FC236}">
                <a16:creationId xmlns:a16="http://schemas.microsoft.com/office/drawing/2014/main" id="{E3C8998A-1A40-5D86-62FD-DF1696841B72}"/>
              </a:ext>
            </a:extLst>
          </p:cNvPr>
          <p:cNvSpPr txBox="1">
            <a:spLocks noGrp="1"/>
          </p:cNvSpPr>
          <p:nvPr>
            <p:ph type="title"/>
          </p:nvPr>
        </p:nvSpPr>
        <p:spPr>
          <a:xfrm>
            <a:off x="2936281" y="181960"/>
            <a:ext cx="11811000" cy="2321148"/>
          </a:xfrm>
          <a:prstGeom prst="rect">
            <a:avLst/>
          </a:prstGeom>
        </p:spPr>
        <p:txBody>
          <a:bodyPr vert="horz" wrap="square" lIns="0" tIns="12700" rIns="0" bIns="0" rtlCol="0">
            <a:spAutoFit/>
          </a:bodyPr>
          <a:lstStyle/>
          <a:p>
            <a:pPr marL="12700" algn="ctr">
              <a:spcBef>
                <a:spcPts val="100"/>
              </a:spcBef>
            </a:pPr>
            <a:r>
              <a:rPr lang="es-EC" dirty="0"/>
              <a:t> Definición de Estructura Base de Datos</a:t>
            </a:r>
            <a:br>
              <a:rPr lang="es-EC" dirty="0"/>
            </a:br>
            <a:endParaRPr lang="es-EC" spc="-10" dirty="0"/>
          </a:p>
        </p:txBody>
      </p:sp>
      <p:sp>
        <p:nvSpPr>
          <p:cNvPr id="12" name="object 12">
            <a:extLst>
              <a:ext uri="{FF2B5EF4-FFF2-40B4-BE49-F238E27FC236}">
                <a16:creationId xmlns:a16="http://schemas.microsoft.com/office/drawing/2014/main" id="{38CF452B-8D40-782E-26E4-713105A1EB2F}"/>
              </a:ext>
            </a:extLst>
          </p:cNvPr>
          <p:cNvSpPr txBox="1"/>
          <p:nvPr/>
        </p:nvSpPr>
        <p:spPr>
          <a:xfrm>
            <a:off x="1308122" y="1755179"/>
            <a:ext cx="6267450" cy="1176604"/>
          </a:xfrm>
          <a:prstGeom prst="rect">
            <a:avLst/>
          </a:prstGeom>
        </p:spPr>
        <p:txBody>
          <a:bodyPr vert="horz" wrap="square" lIns="0" tIns="67945" rIns="0" bIns="0" rtlCol="0">
            <a:spAutoFit/>
          </a:bodyPr>
          <a:lstStyle/>
          <a:p>
            <a:pPr marL="12700">
              <a:lnSpc>
                <a:spcPct val="100000"/>
              </a:lnSpc>
              <a:spcBef>
                <a:spcPts val="535"/>
              </a:spcBef>
            </a:pPr>
            <a:r>
              <a:rPr lang="es-EC" sz="2400" b="1" spc="130" dirty="0">
                <a:solidFill>
                  <a:srgbClr val="4431D9"/>
                </a:solidFill>
                <a:latin typeface="Verdana"/>
                <a:cs typeface="Verdana"/>
              </a:rPr>
              <a:t>Creación de esquemas para organización y modularidad en el sistema</a:t>
            </a:r>
            <a:endParaRPr lang="es-EC" sz="2400" b="1" dirty="0">
              <a:latin typeface="Verdana"/>
              <a:cs typeface="Verdana"/>
            </a:endParaRPr>
          </a:p>
        </p:txBody>
      </p:sp>
      <p:pic>
        <p:nvPicPr>
          <p:cNvPr id="4" name="Imagen 3">
            <a:extLst>
              <a:ext uri="{FF2B5EF4-FFF2-40B4-BE49-F238E27FC236}">
                <a16:creationId xmlns:a16="http://schemas.microsoft.com/office/drawing/2014/main" id="{C09B57D9-7842-00C4-C305-19DAEA46E16E}"/>
              </a:ext>
            </a:extLst>
          </p:cNvPr>
          <p:cNvPicPr>
            <a:picLocks noChangeAspect="1"/>
          </p:cNvPicPr>
          <p:nvPr/>
        </p:nvPicPr>
        <p:blipFill>
          <a:blip r:embed="rId2"/>
          <a:stretch>
            <a:fillRect/>
          </a:stretch>
        </p:blipFill>
        <p:spPr>
          <a:xfrm>
            <a:off x="12214862" y="1745654"/>
            <a:ext cx="5064838" cy="3177559"/>
          </a:xfrm>
          <a:prstGeom prst="rect">
            <a:avLst/>
          </a:prstGeom>
          <a:ln w="228600" cap="sq" cmpd="thickThin">
            <a:solidFill>
              <a:srgbClr val="000000"/>
            </a:solidFill>
            <a:prstDash val="solid"/>
            <a:miter lim="800000"/>
          </a:ln>
          <a:effectLst>
            <a:innerShdw blurRad="76200">
              <a:srgbClr val="000000"/>
            </a:innerShdw>
          </a:effectLst>
        </p:spPr>
      </p:pic>
      <p:pic>
        <p:nvPicPr>
          <p:cNvPr id="6" name="Imagen 5">
            <a:extLst>
              <a:ext uri="{FF2B5EF4-FFF2-40B4-BE49-F238E27FC236}">
                <a16:creationId xmlns:a16="http://schemas.microsoft.com/office/drawing/2014/main" id="{C5035E7B-DA3B-96AF-6C7E-43650D7E0B36}"/>
              </a:ext>
            </a:extLst>
          </p:cNvPr>
          <p:cNvPicPr>
            <a:picLocks noChangeAspect="1"/>
          </p:cNvPicPr>
          <p:nvPr/>
        </p:nvPicPr>
        <p:blipFill>
          <a:blip r:embed="rId3"/>
          <a:stretch>
            <a:fillRect/>
          </a:stretch>
        </p:blipFill>
        <p:spPr>
          <a:xfrm>
            <a:off x="313857" y="5423530"/>
            <a:ext cx="6725589" cy="3877216"/>
          </a:xfrm>
          <a:prstGeom prst="rect">
            <a:avLst/>
          </a:prstGeom>
        </p:spPr>
      </p:pic>
      <p:pic>
        <p:nvPicPr>
          <p:cNvPr id="8" name="Imagen 7">
            <a:extLst>
              <a:ext uri="{FF2B5EF4-FFF2-40B4-BE49-F238E27FC236}">
                <a16:creationId xmlns:a16="http://schemas.microsoft.com/office/drawing/2014/main" id="{365AB3B4-FD27-A29B-659C-B4988C9154A3}"/>
              </a:ext>
            </a:extLst>
          </p:cNvPr>
          <p:cNvPicPr>
            <a:picLocks noChangeAspect="1"/>
          </p:cNvPicPr>
          <p:nvPr/>
        </p:nvPicPr>
        <p:blipFill>
          <a:blip r:embed="rId4"/>
          <a:stretch>
            <a:fillRect/>
          </a:stretch>
        </p:blipFill>
        <p:spPr>
          <a:xfrm>
            <a:off x="7039446" y="5423530"/>
            <a:ext cx="8688511" cy="3877216"/>
          </a:xfrm>
          <a:prstGeom prst="rect">
            <a:avLst/>
          </a:prstGeom>
        </p:spPr>
      </p:pic>
      <p:sp>
        <p:nvSpPr>
          <p:cNvPr id="9" name="CuadroTexto 8">
            <a:extLst>
              <a:ext uri="{FF2B5EF4-FFF2-40B4-BE49-F238E27FC236}">
                <a16:creationId xmlns:a16="http://schemas.microsoft.com/office/drawing/2014/main" id="{4CD9E506-69D0-C505-54E1-A2C6B7F07D9B}"/>
              </a:ext>
            </a:extLst>
          </p:cNvPr>
          <p:cNvSpPr txBox="1"/>
          <p:nvPr/>
        </p:nvSpPr>
        <p:spPr>
          <a:xfrm>
            <a:off x="1008300" y="3429996"/>
            <a:ext cx="8440500" cy="830997"/>
          </a:xfrm>
          <a:prstGeom prst="rect">
            <a:avLst/>
          </a:prstGeom>
          <a:noFill/>
        </p:spPr>
        <p:txBody>
          <a:bodyPr wrap="square" rtlCol="0">
            <a:spAutoFit/>
          </a:bodyPr>
          <a:lstStyle/>
          <a:p>
            <a:r>
              <a:rPr lang="es-EC" sz="2400" b="1" dirty="0">
                <a:solidFill>
                  <a:schemeClr val="tx1"/>
                </a:solidFill>
              </a:rPr>
              <a:t>Esta segmentación permite un aislamiento lógico de los datos según su sensibilidad y uso.</a:t>
            </a:r>
          </a:p>
        </p:txBody>
      </p:sp>
    </p:spTree>
    <p:extLst>
      <p:ext uri="{BB962C8B-B14F-4D97-AF65-F5344CB8AC3E}">
        <p14:creationId xmlns:p14="http://schemas.microsoft.com/office/powerpoint/2010/main" val="3155376007"/>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F6F39D2-0B4A-644F-8EE1-29832CBF09E3}"/>
            </a:ext>
          </a:extLst>
        </p:cNvPr>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bject 9">
            <a:extLst>
              <a:ext uri="{FF2B5EF4-FFF2-40B4-BE49-F238E27FC236}">
                <a16:creationId xmlns:a16="http://schemas.microsoft.com/office/drawing/2014/main" id="{D822FBC2-30B7-5BC0-2740-EAF13F424A75}"/>
              </a:ext>
            </a:extLst>
          </p:cNvPr>
          <p:cNvSpPr txBox="1">
            <a:spLocks noGrp="1"/>
          </p:cNvSpPr>
          <p:nvPr>
            <p:ph type="title"/>
          </p:nvPr>
        </p:nvSpPr>
        <p:spPr>
          <a:xfrm>
            <a:off x="946404" y="960120"/>
            <a:ext cx="7228332" cy="2221992"/>
          </a:xfrm>
          <a:prstGeom prst="rect">
            <a:avLst/>
          </a:prstGeom>
        </p:spPr>
        <p:txBody>
          <a:bodyPr vert="horz" lIns="0" tIns="14604" rIns="0" bIns="0" rtlCol="0" anchor="b">
            <a:normAutofit/>
          </a:bodyPr>
          <a:lstStyle/>
          <a:p>
            <a:pPr marL="12700">
              <a:lnSpc>
                <a:spcPct val="90000"/>
              </a:lnSpc>
              <a:spcBef>
                <a:spcPts val="114"/>
              </a:spcBef>
            </a:pPr>
            <a:r>
              <a:rPr lang="es-MX" sz="5100"/>
              <a:t> Procedimientos Almacenados</a:t>
            </a:r>
            <a:br>
              <a:rPr lang="es-MX" sz="5100"/>
            </a:br>
            <a:endParaRPr lang="es-MX" sz="5100"/>
          </a:p>
        </p:txBody>
      </p:sp>
      <p:sp>
        <p:nvSpPr>
          <p:cNvPr id="22" name="sketch line">
            <a:extLst>
              <a:ext uri="{FF2B5EF4-FFF2-40B4-BE49-F238E27FC236}">
                <a16:creationId xmlns:a16="http://schemas.microsoft.com/office/drawing/2014/main" id="{650D18FE-0824-4A46-B22C-A86B52E578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4917" y="3559302"/>
            <a:ext cx="4882642" cy="27432"/>
          </a:xfrm>
          <a:custGeom>
            <a:avLst/>
            <a:gdLst>
              <a:gd name="connsiteX0" fmla="*/ 0 w 4882642"/>
              <a:gd name="connsiteY0" fmla="*/ 0 h 27432"/>
              <a:gd name="connsiteX1" fmla="*/ 648694 w 4882642"/>
              <a:gd name="connsiteY1" fmla="*/ 0 h 27432"/>
              <a:gd name="connsiteX2" fmla="*/ 1199735 w 4882642"/>
              <a:gd name="connsiteY2" fmla="*/ 0 h 27432"/>
              <a:gd name="connsiteX3" fmla="*/ 1799602 w 4882642"/>
              <a:gd name="connsiteY3" fmla="*/ 0 h 27432"/>
              <a:gd name="connsiteX4" fmla="*/ 2545949 w 4882642"/>
              <a:gd name="connsiteY4" fmla="*/ 0 h 27432"/>
              <a:gd name="connsiteX5" fmla="*/ 3194643 w 4882642"/>
              <a:gd name="connsiteY5" fmla="*/ 0 h 27432"/>
              <a:gd name="connsiteX6" fmla="*/ 3794510 w 4882642"/>
              <a:gd name="connsiteY6" fmla="*/ 0 h 27432"/>
              <a:gd name="connsiteX7" fmla="*/ 4882642 w 4882642"/>
              <a:gd name="connsiteY7" fmla="*/ 0 h 27432"/>
              <a:gd name="connsiteX8" fmla="*/ 4882642 w 4882642"/>
              <a:gd name="connsiteY8" fmla="*/ 27432 h 27432"/>
              <a:gd name="connsiteX9" fmla="*/ 4185122 w 4882642"/>
              <a:gd name="connsiteY9" fmla="*/ 27432 h 27432"/>
              <a:gd name="connsiteX10" fmla="*/ 3585254 w 4882642"/>
              <a:gd name="connsiteY10" fmla="*/ 27432 h 27432"/>
              <a:gd name="connsiteX11" fmla="*/ 2790081 w 4882642"/>
              <a:gd name="connsiteY11" fmla="*/ 27432 h 27432"/>
              <a:gd name="connsiteX12" fmla="*/ 2141387 w 4882642"/>
              <a:gd name="connsiteY12" fmla="*/ 27432 h 27432"/>
              <a:gd name="connsiteX13" fmla="*/ 1590346 w 4882642"/>
              <a:gd name="connsiteY13" fmla="*/ 27432 h 27432"/>
              <a:gd name="connsiteX14" fmla="*/ 844000 w 4882642"/>
              <a:gd name="connsiteY14" fmla="*/ 27432 h 27432"/>
              <a:gd name="connsiteX15" fmla="*/ 0 w 4882642"/>
              <a:gd name="connsiteY15" fmla="*/ 27432 h 27432"/>
              <a:gd name="connsiteX16" fmla="*/ 0 w 4882642"/>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882642" h="27432" fill="none" extrusionOk="0">
                <a:moveTo>
                  <a:pt x="0" y="0"/>
                </a:moveTo>
                <a:cubicBezTo>
                  <a:pt x="283896" y="15806"/>
                  <a:pt x="476914" y="-5705"/>
                  <a:pt x="648694" y="0"/>
                </a:cubicBezTo>
                <a:cubicBezTo>
                  <a:pt x="820474" y="5705"/>
                  <a:pt x="992491" y="-2560"/>
                  <a:pt x="1199735" y="0"/>
                </a:cubicBezTo>
                <a:cubicBezTo>
                  <a:pt x="1406979" y="2560"/>
                  <a:pt x="1535106" y="-12373"/>
                  <a:pt x="1799602" y="0"/>
                </a:cubicBezTo>
                <a:cubicBezTo>
                  <a:pt x="2064098" y="12373"/>
                  <a:pt x="2220857" y="34016"/>
                  <a:pt x="2545949" y="0"/>
                </a:cubicBezTo>
                <a:cubicBezTo>
                  <a:pt x="2871041" y="-34016"/>
                  <a:pt x="2930967" y="-6551"/>
                  <a:pt x="3194643" y="0"/>
                </a:cubicBezTo>
                <a:cubicBezTo>
                  <a:pt x="3458319" y="6551"/>
                  <a:pt x="3590719" y="-27970"/>
                  <a:pt x="3794510" y="0"/>
                </a:cubicBezTo>
                <a:cubicBezTo>
                  <a:pt x="3998301" y="27970"/>
                  <a:pt x="4343090" y="-39667"/>
                  <a:pt x="4882642" y="0"/>
                </a:cubicBezTo>
                <a:cubicBezTo>
                  <a:pt x="4881669" y="8304"/>
                  <a:pt x="4882164" y="21512"/>
                  <a:pt x="4882642" y="27432"/>
                </a:cubicBezTo>
                <a:cubicBezTo>
                  <a:pt x="4608564" y="7308"/>
                  <a:pt x="4394312" y="56256"/>
                  <a:pt x="4185122" y="27432"/>
                </a:cubicBezTo>
                <a:cubicBezTo>
                  <a:pt x="3975932" y="-1392"/>
                  <a:pt x="3827783" y="51583"/>
                  <a:pt x="3585254" y="27432"/>
                </a:cubicBezTo>
                <a:cubicBezTo>
                  <a:pt x="3342725" y="3281"/>
                  <a:pt x="3165015" y="17373"/>
                  <a:pt x="2790081" y="27432"/>
                </a:cubicBezTo>
                <a:cubicBezTo>
                  <a:pt x="2415147" y="37491"/>
                  <a:pt x="2453830" y="6816"/>
                  <a:pt x="2141387" y="27432"/>
                </a:cubicBezTo>
                <a:cubicBezTo>
                  <a:pt x="1828944" y="48048"/>
                  <a:pt x="1774219" y="17790"/>
                  <a:pt x="1590346" y="27432"/>
                </a:cubicBezTo>
                <a:cubicBezTo>
                  <a:pt x="1406473" y="37074"/>
                  <a:pt x="1200327" y="18527"/>
                  <a:pt x="844000" y="27432"/>
                </a:cubicBezTo>
                <a:cubicBezTo>
                  <a:pt x="487673" y="36337"/>
                  <a:pt x="322314" y="2648"/>
                  <a:pt x="0" y="27432"/>
                </a:cubicBezTo>
                <a:cubicBezTo>
                  <a:pt x="-1048" y="14992"/>
                  <a:pt x="-1120" y="7447"/>
                  <a:pt x="0" y="0"/>
                </a:cubicBezTo>
                <a:close/>
              </a:path>
              <a:path w="4882642" h="27432" stroke="0" extrusionOk="0">
                <a:moveTo>
                  <a:pt x="0" y="0"/>
                </a:moveTo>
                <a:cubicBezTo>
                  <a:pt x="238803" y="9040"/>
                  <a:pt x="494861" y="-4831"/>
                  <a:pt x="648694" y="0"/>
                </a:cubicBezTo>
                <a:cubicBezTo>
                  <a:pt x="802527" y="4831"/>
                  <a:pt x="991643" y="12575"/>
                  <a:pt x="1199735" y="0"/>
                </a:cubicBezTo>
                <a:cubicBezTo>
                  <a:pt x="1407827" y="-12575"/>
                  <a:pt x="1757315" y="9056"/>
                  <a:pt x="1994908" y="0"/>
                </a:cubicBezTo>
                <a:cubicBezTo>
                  <a:pt x="2232501" y="-9056"/>
                  <a:pt x="2370188" y="18797"/>
                  <a:pt x="2643602" y="0"/>
                </a:cubicBezTo>
                <a:cubicBezTo>
                  <a:pt x="2917016" y="-18797"/>
                  <a:pt x="3036387" y="10091"/>
                  <a:pt x="3292296" y="0"/>
                </a:cubicBezTo>
                <a:cubicBezTo>
                  <a:pt x="3548205" y="-10091"/>
                  <a:pt x="3892824" y="6516"/>
                  <a:pt x="4087469" y="0"/>
                </a:cubicBezTo>
                <a:cubicBezTo>
                  <a:pt x="4282114" y="-6516"/>
                  <a:pt x="4487997" y="-16222"/>
                  <a:pt x="4882642" y="0"/>
                </a:cubicBezTo>
                <a:cubicBezTo>
                  <a:pt x="4883127" y="9333"/>
                  <a:pt x="4883920" y="19699"/>
                  <a:pt x="4882642" y="27432"/>
                </a:cubicBezTo>
                <a:cubicBezTo>
                  <a:pt x="4665479" y="53358"/>
                  <a:pt x="4455363" y="34051"/>
                  <a:pt x="4282775" y="27432"/>
                </a:cubicBezTo>
                <a:cubicBezTo>
                  <a:pt x="4110187" y="20813"/>
                  <a:pt x="3781952" y="37808"/>
                  <a:pt x="3585254" y="27432"/>
                </a:cubicBezTo>
                <a:cubicBezTo>
                  <a:pt x="3388556" y="17056"/>
                  <a:pt x="3084641" y="41802"/>
                  <a:pt x="2887734" y="27432"/>
                </a:cubicBezTo>
                <a:cubicBezTo>
                  <a:pt x="2690827" y="13062"/>
                  <a:pt x="2491613" y="5294"/>
                  <a:pt x="2239040" y="27432"/>
                </a:cubicBezTo>
                <a:cubicBezTo>
                  <a:pt x="1986467" y="49570"/>
                  <a:pt x="1795483" y="63015"/>
                  <a:pt x="1443867" y="27432"/>
                </a:cubicBezTo>
                <a:cubicBezTo>
                  <a:pt x="1092251" y="-8151"/>
                  <a:pt x="850619" y="43704"/>
                  <a:pt x="648694" y="27432"/>
                </a:cubicBezTo>
                <a:cubicBezTo>
                  <a:pt x="446769" y="11160"/>
                  <a:pt x="306471" y="26408"/>
                  <a:pt x="0" y="27432"/>
                </a:cubicBezTo>
                <a:cubicBezTo>
                  <a:pt x="211" y="18145"/>
                  <a:pt x="120" y="648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bject 10">
            <a:extLst>
              <a:ext uri="{FF2B5EF4-FFF2-40B4-BE49-F238E27FC236}">
                <a16:creationId xmlns:a16="http://schemas.microsoft.com/office/drawing/2014/main" id="{342EF54B-40EE-070F-6C8A-26894913842A}"/>
              </a:ext>
            </a:extLst>
          </p:cNvPr>
          <p:cNvSpPr txBox="1">
            <a:spLocks noGrp="1"/>
          </p:cNvSpPr>
          <p:nvPr>
            <p:ph type="body" idx="1"/>
          </p:nvPr>
        </p:nvSpPr>
        <p:spPr>
          <a:xfrm>
            <a:off x="946404" y="3991356"/>
            <a:ext cx="7228332" cy="5321808"/>
          </a:xfrm>
          <a:prstGeom prst="rect">
            <a:avLst/>
          </a:prstGeom>
        </p:spPr>
        <p:txBody>
          <a:bodyPr vert="horz" lIns="0" tIns="12700" rIns="0" bIns="0" rtlCol="0" anchor="t">
            <a:normAutofit/>
          </a:bodyPr>
          <a:lstStyle/>
          <a:p>
            <a:pPr marL="12700">
              <a:lnSpc>
                <a:spcPct val="90000"/>
              </a:lnSpc>
              <a:spcBef>
                <a:spcPts val="100"/>
              </a:spcBef>
            </a:pPr>
            <a:r>
              <a:rPr lang="es-EC" sz="2100"/>
              <a:t>O</a:t>
            </a:r>
            <a:r>
              <a:rPr lang="es-EC" sz="2100" spc="-110"/>
              <a:t> </a:t>
            </a:r>
            <a:r>
              <a:rPr lang="es-EC" sz="2100"/>
              <a:t>B</a:t>
            </a:r>
            <a:r>
              <a:rPr lang="es-EC" sz="2100" spc="-65"/>
              <a:t> </a:t>
            </a:r>
            <a:r>
              <a:rPr lang="es-EC" sz="2100"/>
              <a:t>J</a:t>
            </a:r>
            <a:r>
              <a:rPr lang="es-EC" sz="2100" spc="-65"/>
              <a:t> </a:t>
            </a:r>
            <a:r>
              <a:rPr lang="es-EC" sz="2100"/>
              <a:t>E</a:t>
            </a:r>
            <a:r>
              <a:rPr lang="es-EC" sz="2100" spc="-65"/>
              <a:t> </a:t>
            </a:r>
            <a:r>
              <a:rPr lang="es-EC" sz="2100" spc="-170"/>
              <a:t>T</a:t>
            </a:r>
            <a:r>
              <a:rPr lang="es-EC" sz="2100" spc="-45"/>
              <a:t> </a:t>
            </a:r>
            <a:r>
              <a:rPr lang="es-EC" sz="2100" spc="-540"/>
              <a:t>I</a:t>
            </a:r>
            <a:r>
              <a:rPr lang="es-EC" sz="2100" spc="-45"/>
              <a:t> </a:t>
            </a:r>
            <a:r>
              <a:rPr lang="es-EC" sz="2100"/>
              <a:t>V</a:t>
            </a:r>
            <a:r>
              <a:rPr lang="es-EC" sz="2100" spc="-65"/>
              <a:t> </a:t>
            </a:r>
            <a:r>
              <a:rPr lang="es-EC" sz="2100"/>
              <a:t>O</a:t>
            </a:r>
            <a:r>
              <a:rPr lang="es-EC" sz="2100" spc="-65"/>
              <a:t> </a:t>
            </a:r>
            <a:r>
              <a:rPr lang="es-EC" sz="2100" spc="-390"/>
              <a:t>:</a:t>
            </a:r>
          </a:p>
          <a:p>
            <a:pPr marL="12700">
              <a:lnSpc>
                <a:spcPct val="90000"/>
              </a:lnSpc>
              <a:spcBef>
                <a:spcPts val="100"/>
              </a:spcBef>
            </a:pPr>
            <a:r>
              <a:rPr lang="es-EC" sz="2100" b="0"/>
              <a:t>Ejecutar varias instrucciones SQL en un solo bloque de código que fueron guardadas previamente.</a:t>
            </a:r>
          </a:p>
          <a:p>
            <a:pPr marL="12700">
              <a:lnSpc>
                <a:spcPct val="90000"/>
              </a:lnSpc>
              <a:spcBef>
                <a:spcPts val="100"/>
              </a:spcBef>
            </a:pPr>
            <a:r>
              <a:rPr lang="es-EC" sz="2100" b="0"/>
              <a:t>5 procedimientos clave:</a:t>
            </a:r>
          </a:p>
          <a:p>
            <a:pPr marL="12700">
              <a:lnSpc>
                <a:spcPct val="90000"/>
              </a:lnSpc>
              <a:spcBef>
                <a:spcPts val="100"/>
              </a:spcBef>
            </a:pPr>
            <a:endParaRPr lang="es-EC" sz="2100" b="0"/>
          </a:p>
          <a:p>
            <a:pPr marL="12700">
              <a:lnSpc>
                <a:spcPct val="90000"/>
              </a:lnSpc>
              <a:spcBef>
                <a:spcPts val="100"/>
              </a:spcBef>
            </a:pPr>
            <a:r>
              <a:rPr lang="es-EC" sz="2100" b="0"/>
              <a:t>insertar_usuario: Valida Firebase ID y rol</a:t>
            </a:r>
          </a:p>
          <a:p>
            <a:pPr marL="12700">
              <a:lnSpc>
                <a:spcPct val="90000"/>
              </a:lnSpc>
              <a:spcBef>
                <a:spcPts val="100"/>
              </a:spcBef>
            </a:pPr>
            <a:endParaRPr lang="es-EC" sz="2100" b="0"/>
          </a:p>
          <a:p>
            <a:pPr marL="12700">
              <a:lnSpc>
                <a:spcPct val="90000"/>
              </a:lnSpc>
              <a:spcBef>
                <a:spcPts val="100"/>
              </a:spcBef>
            </a:pPr>
            <a:r>
              <a:rPr lang="es-EC" sz="2100" b="0"/>
              <a:t>actualizar_estado_productos: Cambia estado masivo por categoría.</a:t>
            </a:r>
          </a:p>
          <a:p>
            <a:pPr marL="12700">
              <a:lnSpc>
                <a:spcPct val="90000"/>
              </a:lnSpc>
              <a:spcBef>
                <a:spcPts val="100"/>
              </a:spcBef>
            </a:pPr>
            <a:endParaRPr lang="es-EC" sz="2100" b="0"/>
          </a:p>
          <a:p>
            <a:pPr marL="12700">
              <a:lnSpc>
                <a:spcPct val="90000"/>
              </a:lnSpc>
              <a:spcBef>
                <a:spcPts val="100"/>
              </a:spcBef>
            </a:pPr>
            <a:r>
              <a:rPr lang="es-EC" sz="2100" b="0"/>
              <a:t>eliminar_perfil_seguro: Elimina perfil y dependencias con conteo.</a:t>
            </a:r>
          </a:p>
          <a:p>
            <a:pPr marL="12700">
              <a:lnSpc>
                <a:spcPct val="90000"/>
              </a:lnSpc>
              <a:spcBef>
                <a:spcPts val="100"/>
              </a:spcBef>
            </a:pPr>
            <a:endParaRPr lang="es-EC" sz="2100" b="0"/>
          </a:p>
          <a:p>
            <a:pPr marL="12700">
              <a:lnSpc>
                <a:spcPct val="90000"/>
              </a:lnSpc>
              <a:spcBef>
                <a:spcPts val="100"/>
              </a:spcBef>
            </a:pPr>
            <a:r>
              <a:rPr lang="es-EC" sz="2100" b="0"/>
              <a:t>actualizar_precios_masivo: Ajuste porcentual en products y offers.</a:t>
            </a:r>
          </a:p>
          <a:p>
            <a:pPr marL="12700">
              <a:lnSpc>
                <a:spcPct val="90000"/>
              </a:lnSpc>
              <a:spcBef>
                <a:spcPts val="100"/>
              </a:spcBef>
            </a:pPr>
            <a:endParaRPr lang="es-EC" sz="2100" b="0"/>
          </a:p>
          <a:p>
            <a:pPr marL="12700">
              <a:lnSpc>
                <a:spcPct val="90000"/>
              </a:lnSpc>
              <a:spcBef>
                <a:spcPts val="100"/>
              </a:spcBef>
            </a:pPr>
            <a:r>
              <a:rPr lang="es-EC" sz="2100" b="0"/>
              <a:t>insertar_reporte: Valida integridad antes de insertar.</a:t>
            </a:r>
          </a:p>
          <a:p>
            <a:pPr marL="12700">
              <a:lnSpc>
                <a:spcPct val="90000"/>
              </a:lnSpc>
              <a:spcBef>
                <a:spcPts val="100"/>
              </a:spcBef>
            </a:pPr>
            <a:endParaRPr lang="es-EC" sz="2100" b="0"/>
          </a:p>
          <a:p>
            <a:pPr marL="12700">
              <a:lnSpc>
                <a:spcPct val="90000"/>
              </a:lnSpc>
              <a:spcBef>
                <a:spcPts val="100"/>
              </a:spcBef>
            </a:pPr>
            <a:endParaRPr lang="es-EC" sz="2100" b="0"/>
          </a:p>
          <a:p>
            <a:pPr marL="12700">
              <a:lnSpc>
                <a:spcPct val="90000"/>
              </a:lnSpc>
              <a:spcBef>
                <a:spcPts val="100"/>
              </a:spcBef>
            </a:pPr>
            <a:endParaRPr lang="es-EC" sz="2100" b="0"/>
          </a:p>
          <a:p>
            <a:pPr>
              <a:lnSpc>
                <a:spcPct val="90000"/>
              </a:lnSpc>
            </a:pPr>
            <a:endParaRPr lang="es-EC" sz="2100" spc="-390"/>
          </a:p>
          <a:p>
            <a:pPr>
              <a:lnSpc>
                <a:spcPct val="90000"/>
              </a:lnSpc>
            </a:pPr>
            <a:endParaRPr lang="es-EC" sz="2100" spc="-390"/>
          </a:p>
        </p:txBody>
      </p:sp>
      <p:pic>
        <p:nvPicPr>
          <p:cNvPr id="15" name="Imagen 14">
            <a:extLst>
              <a:ext uri="{FF2B5EF4-FFF2-40B4-BE49-F238E27FC236}">
                <a16:creationId xmlns:a16="http://schemas.microsoft.com/office/drawing/2014/main" id="{43683139-FEDD-84EB-4A3D-C42FD9294F3E}"/>
              </a:ext>
            </a:extLst>
          </p:cNvPr>
          <p:cNvPicPr>
            <a:picLocks noChangeAspect="1"/>
          </p:cNvPicPr>
          <p:nvPr/>
        </p:nvPicPr>
        <p:blipFill>
          <a:blip r:embed="rId2"/>
          <a:stretch>
            <a:fillRect/>
          </a:stretch>
        </p:blipFill>
        <p:spPr>
          <a:xfrm>
            <a:off x="9148572" y="1274456"/>
            <a:ext cx="8188452" cy="773808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36013600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5B85C7C-783B-1356-C01C-100F9F85C5EE}"/>
            </a:ext>
          </a:extLst>
        </p:cNvPr>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bject 9">
            <a:extLst>
              <a:ext uri="{FF2B5EF4-FFF2-40B4-BE49-F238E27FC236}">
                <a16:creationId xmlns:a16="http://schemas.microsoft.com/office/drawing/2014/main" id="{BD588847-F039-C7A0-5FBF-E46B03C0F165}"/>
              </a:ext>
            </a:extLst>
          </p:cNvPr>
          <p:cNvSpPr txBox="1">
            <a:spLocks noGrp="1"/>
          </p:cNvSpPr>
          <p:nvPr>
            <p:ph type="title"/>
          </p:nvPr>
        </p:nvSpPr>
        <p:spPr>
          <a:xfrm>
            <a:off x="946404" y="960120"/>
            <a:ext cx="7228332" cy="2221992"/>
          </a:xfrm>
          <a:prstGeom prst="rect">
            <a:avLst/>
          </a:prstGeom>
        </p:spPr>
        <p:txBody>
          <a:bodyPr vert="horz" lIns="0" tIns="14604" rIns="0" bIns="0" rtlCol="0" anchor="b">
            <a:normAutofit/>
          </a:bodyPr>
          <a:lstStyle/>
          <a:p>
            <a:pPr marL="12700">
              <a:lnSpc>
                <a:spcPct val="90000"/>
              </a:lnSpc>
              <a:spcBef>
                <a:spcPts val="114"/>
              </a:spcBef>
            </a:pPr>
            <a:r>
              <a:rPr lang="es-MX" sz="7500"/>
              <a:t> Funciones</a:t>
            </a:r>
            <a:br>
              <a:rPr lang="es-MX" sz="7500"/>
            </a:br>
            <a:endParaRPr lang="es-MX" sz="7500"/>
          </a:p>
        </p:txBody>
      </p:sp>
      <p:sp>
        <p:nvSpPr>
          <p:cNvPr id="29" name="sketch line">
            <a:extLst>
              <a:ext uri="{FF2B5EF4-FFF2-40B4-BE49-F238E27FC236}">
                <a16:creationId xmlns:a16="http://schemas.microsoft.com/office/drawing/2014/main" id="{650D18FE-0824-4A46-B22C-A86B52E578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4917" y="3559302"/>
            <a:ext cx="4882642" cy="27432"/>
          </a:xfrm>
          <a:custGeom>
            <a:avLst/>
            <a:gdLst>
              <a:gd name="connsiteX0" fmla="*/ 0 w 4882642"/>
              <a:gd name="connsiteY0" fmla="*/ 0 h 27432"/>
              <a:gd name="connsiteX1" fmla="*/ 648694 w 4882642"/>
              <a:gd name="connsiteY1" fmla="*/ 0 h 27432"/>
              <a:gd name="connsiteX2" fmla="*/ 1199735 w 4882642"/>
              <a:gd name="connsiteY2" fmla="*/ 0 h 27432"/>
              <a:gd name="connsiteX3" fmla="*/ 1799602 w 4882642"/>
              <a:gd name="connsiteY3" fmla="*/ 0 h 27432"/>
              <a:gd name="connsiteX4" fmla="*/ 2545949 w 4882642"/>
              <a:gd name="connsiteY4" fmla="*/ 0 h 27432"/>
              <a:gd name="connsiteX5" fmla="*/ 3194643 w 4882642"/>
              <a:gd name="connsiteY5" fmla="*/ 0 h 27432"/>
              <a:gd name="connsiteX6" fmla="*/ 3794510 w 4882642"/>
              <a:gd name="connsiteY6" fmla="*/ 0 h 27432"/>
              <a:gd name="connsiteX7" fmla="*/ 4882642 w 4882642"/>
              <a:gd name="connsiteY7" fmla="*/ 0 h 27432"/>
              <a:gd name="connsiteX8" fmla="*/ 4882642 w 4882642"/>
              <a:gd name="connsiteY8" fmla="*/ 27432 h 27432"/>
              <a:gd name="connsiteX9" fmla="*/ 4185122 w 4882642"/>
              <a:gd name="connsiteY9" fmla="*/ 27432 h 27432"/>
              <a:gd name="connsiteX10" fmla="*/ 3585254 w 4882642"/>
              <a:gd name="connsiteY10" fmla="*/ 27432 h 27432"/>
              <a:gd name="connsiteX11" fmla="*/ 2790081 w 4882642"/>
              <a:gd name="connsiteY11" fmla="*/ 27432 h 27432"/>
              <a:gd name="connsiteX12" fmla="*/ 2141387 w 4882642"/>
              <a:gd name="connsiteY12" fmla="*/ 27432 h 27432"/>
              <a:gd name="connsiteX13" fmla="*/ 1590346 w 4882642"/>
              <a:gd name="connsiteY13" fmla="*/ 27432 h 27432"/>
              <a:gd name="connsiteX14" fmla="*/ 844000 w 4882642"/>
              <a:gd name="connsiteY14" fmla="*/ 27432 h 27432"/>
              <a:gd name="connsiteX15" fmla="*/ 0 w 4882642"/>
              <a:gd name="connsiteY15" fmla="*/ 27432 h 27432"/>
              <a:gd name="connsiteX16" fmla="*/ 0 w 4882642"/>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882642" h="27432" fill="none" extrusionOk="0">
                <a:moveTo>
                  <a:pt x="0" y="0"/>
                </a:moveTo>
                <a:cubicBezTo>
                  <a:pt x="283896" y="15806"/>
                  <a:pt x="476914" y="-5705"/>
                  <a:pt x="648694" y="0"/>
                </a:cubicBezTo>
                <a:cubicBezTo>
                  <a:pt x="820474" y="5705"/>
                  <a:pt x="992491" y="-2560"/>
                  <a:pt x="1199735" y="0"/>
                </a:cubicBezTo>
                <a:cubicBezTo>
                  <a:pt x="1406979" y="2560"/>
                  <a:pt x="1535106" y="-12373"/>
                  <a:pt x="1799602" y="0"/>
                </a:cubicBezTo>
                <a:cubicBezTo>
                  <a:pt x="2064098" y="12373"/>
                  <a:pt x="2220857" y="34016"/>
                  <a:pt x="2545949" y="0"/>
                </a:cubicBezTo>
                <a:cubicBezTo>
                  <a:pt x="2871041" y="-34016"/>
                  <a:pt x="2930967" y="-6551"/>
                  <a:pt x="3194643" y="0"/>
                </a:cubicBezTo>
                <a:cubicBezTo>
                  <a:pt x="3458319" y="6551"/>
                  <a:pt x="3590719" y="-27970"/>
                  <a:pt x="3794510" y="0"/>
                </a:cubicBezTo>
                <a:cubicBezTo>
                  <a:pt x="3998301" y="27970"/>
                  <a:pt x="4343090" y="-39667"/>
                  <a:pt x="4882642" y="0"/>
                </a:cubicBezTo>
                <a:cubicBezTo>
                  <a:pt x="4881669" y="8304"/>
                  <a:pt x="4882164" y="21512"/>
                  <a:pt x="4882642" y="27432"/>
                </a:cubicBezTo>
                <a:cubicBezTo>
                  <a:pt x="4608564" y="7308"/>
                  <a:pt x="4394312" y="56256"/>
                  <a:pt x="4185122" y="27432"/>
                </a:cubicBezTo>
                <a:cubicBezTo>
                  <a:pt x="3975932" y="-1392"/>
                  <a:pt x="3827783" y="51583"/>
                  <a:pt x="3585254" y="27432"/>
                </a:cubicBezTo>
                <a:cubicBezTo>
                  <a:pt x="3342725" y="3281"/>
                  <a:pt x="3165015" y="17373"/>
                  <a:pt x="2790081" y="27432"/>
                </a:cubicBezTo>
                <a:cubicBezTo>
                  <a:pt x="2415147" y="37491"/>
                  <a:pt x="2453830" y="6816"/>
                  <a:pt x="2141387" y="27432"/>
                </a:cubicBezTo>
                <a:cubicBezTo>
                  <a:pt x="1828944" y="48048"/>
                  <a:pt x="1774219" y="17790"/>
                  <a:pt x="1590346" y="27432"/>
                </a:cubicBezTo>
                <a:cubicBezTo>
                  <a:pt x="1406473" y="37074"/>
                  <a:pt x="1200327" y="18527"/>
                  <a:pt x="844000" y="27432"/>
                </a:cubicBezTo>
                <a:cubicBezTo>
                  <a:pt x="487673" y="36337"/>
                  <a:pt x="322314" y="2648"/>
                  <a:pt x="0" y="27432"/>
                </a:cubicBezTo>
                <a:cubicBezTo>
                  <a:pt x="-1048" y="14992"/>
                  <a:pt x="-1120" y="7447"/>
                  <a:pt x="0" y="0"/>
                </a:cubicBezTo>
                <a:close/>
              </a:path>
              <a:path w="4882642" h="27432" stroke="0" extrusionOk="0">
                <a:moveTo>
                  <a:pt x="0" y="0"/>
                </a:moveTo>
                <a:cubicBezTo>
                  <a:pt x="238803" y="9040"/>
                  <a:pt x="494861" y="-4831"/>
                  <a:pt x="648694" y="0"/>
                </a:cubicBezTo>
                <a:cubicBezTo>
                  <a:pt x="802527" y="4831"/>
                  <a:pt x="991643" y="12575"/>
                  <a:pt x="1199735" y="0"/>
                </a:cubicBezTo>
                <a:cubicBezTo>
                  <a:pt x="1407827" y="-12575"/>
                  <a:pt x="1757315" y="9056"/>
                  <a:pt x="1994908" y="0"/>
                </a:cubicBezTo>
                <a:cubicBezTo>
                  <a:pt x="2232501" y="-9056"/>
                  <a:pt x="2370188" y="18797"/>
                  <a:pt x="2643602" y="0"/>
                </a:cubicBezTo>
                <a:cubicBezTo>
                  <a:pt x="2917016" y="-18797"/>
                  <a:pt x="3036387" y="10091"/>
                  <a:pt x="3292296" y="0"/>
                </a:cubicBezTo>
                <a:cubicBezTo>
                  <a:pt x="3548205" y="-10091"/>
                  <a:pt x="3892824" y="6516"/>
                  <a:pt x="4087469" y="0"/>
                </a:cubicBezTo>
                <a:cubicBezTo>
                  <a:pt x="4282114" y="-6516"/>
                  <a:pt x="4487997" y="-16222"/>
                  <a:pt x="4882642" y="0"/>
                </a:cubicBezTo>
                <a:cubicBezTo>
                  <a:pt x="4883127" y="9333"/>
                  <a:pt x="4883920" y="19699"/>
                  <a:pt x="4882642" y="27432"/>
                </a:cubicBezTo>
                <a:cubicBezTo>
                  <a:pt x="4665479" y="53358"/>
                  <a:pt x="4455363" y="34051"/>
                  <a:pt x="4282775" y="27432"/>
                </a:cubicBezTo>
                <a:cubicBezTo>
                  <a:pt x="4110187" y="20813"/>
                  <a:pt x="3781952" y="37808"/>
                  <a:pt x="3585254" y="27432"/>
                </a:cubicBezTo>
                <a:cubicBezTo>
                  <a:pt x="3388556" y="17056"/>
                  <a:pt x="3084641" y="41802"/>
                  <a:pt x="2887734" y="27432"/>
                </a:cubicBezTo>
                <a:cubicBezTo>
                  <a:pt x="2690827" y="13062"/>
                  <a:pt x="2491613" y="5294"/>
                  <a:pt x="2239040" y="27432"/>
                </a:cubicBezTo>
                <a:cubicBezTo>
                  <a:pt x="1986467" y="49570"/>
                  <a:pt x="1795483" y="63015"/>
                  <a:pt x="1443867" y="27432"/>
                </a:cubicBezTo>
                <a:cubicBezTo>
                  <a:pt x="1092251" y="-8151"/>
                  <a:pt x="850619" y="43704"/>
                  <a:pt x="648694" y="27432"/>
                </a:cubicBezTo>
                <a:cubicBezTo>
                  <a:pt x="446769" y="11160"/>
                  <a:pt x="306471" y="26408"/>
                  <a:pt x="0" y="27432"/>
                </a:cubicBezTo>
                <a:cubicBezTo>
                  <a:pt x="211" y="18145"/>
                  <a:pt x="120" y="648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bject 10">
            <a:extLst>
              <a:ext uri="{FF2B5EF4-FFF2-40B4-BE49-F238E27FC236}">
                <a16:creationId xmlns:a16="http://schemas.microsoft.com/office/drawing/2014/main" id="{170E5529-CC07-5A54-A866-D33EF80BA93D}"/>
              </a:ext>
            </a:extLst>
          </p:cNvPr>
          <p:cNvSpPr txBox="1">
            <a:spLocks noGrp="1"/>
          </p:cNvSpPr>
          <p:nvPr>
            <p:ph type="body" idx="1"/>
          </p:nvPr>
        </p:nvSpPr>
        <p:spPr>
          <a:xfrm>
            <a:off x="946404" y="3991356"/>
            <a:ext cx="7228332" cy="5321808"/>
          </a:xfrm>
          <a:prstGeom prst="rect">
            <a:avLst/>
          </a:prstGeom>
        </p:spPr>
        <p:txBody>
          <a:bodyPr vert="horz" lIns="0" tIns="12700" rIns="0" bIns="0" rtlCol="0" anchor="t">
            <a:normAutofit/>
          </a:bodyPr>
          <a:lstStyle/>
          <a:p>
            <a:pPr marL="12700">
              <a:lnSpc>
                <a:spcPct val="90000"/>
              </a:lnSpc>
              <a:spcBef>
                <a:spcPts val="100"/>
              </a:spcBef>
            </a:pPr>
            <a:r>
              <a:rPr lang="es-EC" sz="2300" b="0"/>
              <a:t>Procedimiento almacenado que toma cero o más parámetros de entrada, realiza cálculos o acciones sobre esos datos, y devuelve un único valor como resultado</a:t>
            </a:r>
          </a:p>
          <a:p>
            <a:pPr marL="12700">
              <a:lnSpc>
                <a:spcPct val="90000"/>
              </a:lnSpc>
              <a:spcBef>
                <a:spcPts val="100"/>
              </a:spcBef>
            </a:pPr>
            <a:endParaRPr lang="es-EC" sz="2300" b="0"/>
          </a:p>
          <a:p>
            <a:pPr marL="12700">
              <a:lnSpc>
                <a:spcPct val="90000"/>
              </a:lnSpc>
              <a:spcBef>
                <a:spcPts val="100"/>
              </a:spcBef>
            </a:pPr>
            <a:r>
              <a:rPr lang="es-EC" sz="2300" b="0"/>
              <a:t>3 funciones destacadas:</a:t>
            </a:r>
          </a:p>
          <a:p>
            <a:pPr marL="12700">
              <a:lnSpc>
                <a:spcPct val="90000"/>
              </a:lnSpc>
              <a:spcBef>
                <a:spcPts val="100"/>
              </a:spcBef>
            </a:pPr>
            <a:endParaRPr lang="es-EC" sz="2300" b="0"/>
          </a:p>
          <a:p>
            <a:pPr marL="12700">
              <a:lnSpc>
                <a:spcPct val="90000"/>
              </a:lnSpc>
              <a:spcBef>
                <a:spcPts val="100"/>
              </a:spcBef>
            </a:pPr>
            <a:r>
              <a:rPr lang="es-EC" sz="2300" b="0"/>
              <a:t>calcular_descuento_promedio(): Retorna % promedio de descuentos activos.</a:t>
            </a:r>
          </a:p>
          <a:p>
            <a:pPr marL="12700">
              <a:lnSpc>
                <a:spcPct val="90000"/>
              </a:lnSpc>
              <a:spcBef>
                <a:spcPts val="100"/>
              </a:spcBef>
            </a:pPr>
            <a:endParaRPr lang="es-EC" sz="2300" b="0"/>
          </a:p>
          <a:p>
            <a:pPr marL="12700">
              <a:lnSpc>
                <a:spcPct val="90000"/>
              </a:lnSpc>
              <a:spcBef>
                <a:spcPts val="100"/>
              </a:spcBef>
            </a:pPr>
            <a:r>
              <a:rPr lang="es-EC" sz="2300" b="0"/>
              <a:t>determinar_popularidad(p_product_id): Clasifica productos según clicks.</a:t>
            </a:r>
          </a:p>
          <a:p>
            <a:pPr marL="12700">
              <a:lnSpc>
                <a:spcPct val="90000"/>
              </a:lnSpc>
              <a:spcBef>
                <a:spcPts val="100"/>
              </a:spcBef>
            </a:pPr>
            <a:endParaRPr lang="es-EC" sz="2300" b="0"/>
          </a:p>
          <a:p>
            <a:pPr marL="12700">
              <a:lnSpc>
                <a:spcPct val="90000"/>
              </a:lnSpc>
              <a:spcBef>
                <a:spcPts val="100"/>
              </a:spcBef>
            </a:pPr>
            <a:r>
              <a:rPr lang="es-EC" sz="2300" b="0"/>
              <a:t>validar_oferta_basica(p_product_id): Verifica si el producto puede tener oferta.</a:t>
            </a:r>
          </a:p>
          <a:p>
            <a:pPr marL="12700">
              <a:lnSpc>
                <a:spcPct val="90000"/>
              </a:lnSpc>
              <a:spcBef>
                <a:spcPts val="100"/>
              </a:spcBef>
            </a:pPr>
            <a:endParaRPr lang="es-EC" sz="2300" b="0"/>
          </a:p>
          <a:p>
            <a:pPr marL="12700">
              <a:lnSpc>
                <a:spcPct val="90000"/>
              </a:lnSpc>
              <a:spcBef>
                <a:spcPts val="100"/>
              </a:spcBef>
            </a:pPr>
            <a:endParaRPr lang="es-EC" sz="2300" b="0"/>
          </a:p>
          <a:p>
            <a:pPr>
              <a:lnSpc>
                <a:spcPct val="90000"/>
              </a:lnSpc>
            </a:pPr>
            <a:endParaRPr lang="es-EC" sz="2300" spc="-390"/>
          </a:p>
          <a:p>
            <a:pPr>
              <a:lnSpc>
                <a:spcPct val="90000"/>
              </a:lnSpc>
            </a:pPr>
            <a:endParaRPr lang="es-EC" sz="2300" spc="-390"/>
          </a:p>
        </p:txBody>
      </p:sp>
      <p:pic>
        <p:nvPicPr>
          <p:cNvPr id="3" name="Imagen 2" descr="Texto&#10;&#10;El contenido generado por IA puede ser incorrecto.">
            <a:extLst>
              <a:ext uri="{FF2B5EF4-FFF2-40B4-BE49-F238E27FC236}">
                <a16:creationId xmlns:a16="http://schemas.microsoft.com/office/drawing/2014/main" id="{344BACD6-3BBB-0A9D-4DF3-547541C9DFAA}"/>
              </a:ext>
            </a:extLst>
          </p:cNvPr>
          <p:cNvPicPr>
            <a:picLocks noChangeAspect="1"/>
          </p:cNvPicPr>
          <p:nvPr/>
        </p:nvPicPr>
        <p:blipFill>
          <a:blip r:embed="rId2"/>
          <a:stretch>
            <a:fillRect/>
          </a:stretch>
        </p:blipFill>
        <p:spPr>
          <a:xfrm>
            <a:off x="8478734" y="1665733"/>
            <a:ext cx="8858290" cy="646655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47532868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object 26"/>
          <p:cNvSpPr txBox="1">
            <a:spLocks noGrp="1"/>
          </p:cNvSpPr>
          <p:nvPr>
            <p:ph type="title"/>
          </p:nvPr>
        </p:nvSpPr>
        <p:spPr>
          <a:xfrm>
            <a:off x="-271422" y="17741"/>
            <a:ext cx="11744244" cy="1696759"/>
          </a:xfrm>
          <a:prstGeom prst="rect">
            <a:avLst/>
          </a:prstGeom>
        </p:spPr>
        <p:txBody>
          <a:bodyPr vert="horz" wrap="square" lIns="0" tIns="181749" rIns="0" bIns="0" rtlCol="0">
            <a:spAutoFit/>
          </a:bodyPr>
          <a:lstStyle/>
          <a:p>
            <a:pPr marL="756920" marR="5080">
              <a:lnSpc>
                <a:spcPts val="5930"/>
              </a:lnSpc>
              <a:spcBef>
                <a:spcPts val="265"/>
              </a:spcBef>
            </a:pPr>
            <a:r>
              <a:rPr lang="es-MX" dirty="0"/>
              <a:t> </a:t>
            </a:r>
            <a:r>
              <a:rPr lang="es-EC" dirty="0"/>
              <a:t>Triggers</a:t>
            </a:r>
            <a:br>
              <a:rPr lang="es-EC" dirty="0"/>
            </a:br>
            <a:endParaRPr spc="-10" dirty="0"/>
          </a:p>
        </p:txBody>
      </p:sp>
      <p:sp>
        <p:nvSpPr>
          <p:cNvPr id="10" name="CuadroTexto 9">
            <a:extLst>
              <a:ext uri="{FF2B5EF4-FFF2-40B4-BE49-F238E27FC236}">
                <a16:creationId xmlns:a16="http://schemas.microsoft.com/office/drawing/2014/main" id="{62D02E92-9984-AB71-DEDE-A15C1C232F1D}"/>
              </a:ext>
            </a:extLst>
          </p:cNvPr>
          <p:cNvSpPr txBox="1"/>
          <p:nvPr/>
        </p:nvSpPr>
        <p:spPr>
          <a:xfrm>
            <a:off x="11125200" y="1345168"/>
            <a:ext cx="6858000" cy="461665"/>
          </a:xfrm>
          <a:prstGeom prst="rect">
            <a:avLst/>
          </a:prstGeom>
          <a:noFill/>
        </p:spPr>
        <p:txBody>
          <a:bodyPr wrap="square" rtlCol="0">
            <a:spAutoFit/>
          </a:bodyPr>
          <a:lstStyle/>
          <a:p>
            <a:r>
              <a:rPr lang="es-ES" sz="2400" dirty="0"/>
              <a:t>-- Auditoría de cambios de precio en productos</a:t>
            </a:r>
            <a:endParaRPr lang="es-EC" sz="2400" dirty="0"/>
          </a:p>
        </p:txBody>
      </p:sp>
      <p:sp>
        <p:nvSpPr>
          <p:cNvPr id="11" name="CuadroTexto 10">
            <a:extLst>
              <a:ext uri="{FF2B5EF4-FFF2-40B4-BE49-F238E27FC236}">
                <a16:creationId xmlns:a16="http://schemas.microsoft.com/office/drawing/2014/main" id="{EF747A63-357B-7359-C04C-ADA7791C075B}"/>
              </a:ext>
            </a:extLst>
          </p:cNvPr>
          <p:cNvSpPr txBox="1"/>
          <p:nvPr/>
        </p:nvSpPr>
        <p:spPr>
          <a:xfrm>
            <a:off x="11201400" y="4305300"/>
            <a:ext cx="6553200" cy="523220"/>
          </a:xfrm>
          <a:prstGeom prst="rect">
            <a:avLst/>
          </a:prstGeom>
          <a:noFill/>
        </p:spPr>
        <p:txBody>
          <a:bodyPr wrap="square" rtlCol="0">
            <a:spAutoFit/>
          </a:bodyPr>
          <a:lstStyle/>
          <a:p>
            <a:r>
              <a:rPr lang="es-EC" sz="2800" dirty="0"/>
              <a:t>-- Control de stock</a:t>
            </a:r>
          </a:p>
        </p:txBody>
      </p:sp>
      <p:sp>
        <p:nvSpPr>
          <p:cNvPr id="12" name="CuadroTexto 11">
            <a:extLst>
              <a:ext uri="{FF2B5EF4-FFF2-40B4-BE49-F238E27FC236}">
                <a16:creationId xmlns:a16="http://schemas.microsoft.com/office/drawing/2014/main" id="{9F8C6B99-A2A3-F72C-2448-E91ED835FFD3}"/>
              </a:ext>
            </a:extLst>
          </p:cNvPr>
          <p:cNvSpPr txBox="1"/>
          <p:nvPr/>
        </p:nvSpPr>
        <p:spPr>
          <a:xfrm>
            <a:off x="9144000" y="7326987"/>
            <a:ext cx="8382000" cy="523220"/>
          </a:xfrm>
          <a:prstGeom prst="rect">
            <a:avLst/>
          </a:prstGeom>
          <a:noFill/>
        </p:spPr>
        <p:txBody>
          <a:bodyPr wrap="square" rtlCol="0">
            <a:spAutoFit/>
          </a:bodyPr>
          <a:lstStyle/>
          <a:p>
            <a:r>
              <a:rPr lang="es-EC" sz="2800" dirty="0"/>
              <a:t>-- Notificaciones por nuevos comentarios</a:t>
            </a:r>
          </a:p>
        </p:txBody>
      </p:sp>
      <p:pic>
        <p:nvPicPr>
          <p:cNvPr id="4" name="Imagen 3">
            <a:extLst>
              <a:ext uri="{FF2B5EF4-FFF2-40B4-BE49-F238E27FC236}">
                <a16:creationId xmlns:a16="http://schemas.microsoft.com/office/drawing/2014/main" id="{6E28BE63-6CCE-2084-1BFF-8AB3D9917D11}"/>
              </a:ext>
            </a:extLst>
          </p:cNvPr>
          <p:cNvPicPr>
            <a:picLocks noChangeAspect="1"/>
          </p:cNvPicPr>
          <p:nvPr/>
        </p:nvPicPr>
        <p:blipFill>
          <a:blip r:embed="rId2"/>
          <a:stretch>
            <a:fillRect/>
          </a:stretch>
        </p:blipFill>
        <p:spPr>
          <a:xfrm>
            <a:off x="609600" y="1172078"/>
            <a:ext cx="8809754" cy="2276793"/>
          </a:xfrm>
          <a:prstGeom prst="rect">
            <a:avLst/>
          </a:prstGeom>
          <a:ln w="127000" cap="sq">
            <a:solidFill>
              <a:srgbClr val="000000"/>
            </a:solidFill>
            <a:miter lim="800000"/>
          </a:ln>
          <a:effectLst>
            <a:outerShdw blurRad="57150" dist="50800" dir="2700000" algn="tl" rotWithShape="0">
              <a:srgbClr val="000000">
                <a:alpha val="40000"/>
              </a:srgbClr>
            </a:outerShdw>
          </a:effectLst>
        </p:spPr>
      </p:pic>
      <p:pic>
        <p:nvPicPr>
          <p:cNvPr id="8" name="Imagen 7">
            <a:extLst>
              <a:ext uri="{FF2B5EF4-FFF2-40B4-BE49-F238E27FC236}">
                <a16:creationId xmlns:a16="http://schemas.microsoft.com/office/drawing/2014/main" id="{37B84E05-3B4E-32D4-9E7C-64B613318767}"/>
              </a:ext>
            </a:extLst>
          </p:cNvPr>
          <p:cNvPicPr>
            <a:picLocks noChangeAspect="1"/>
          </p:cNvPicPr>
          <p:nvPr/>
        </p:nvPicPr>
        <p:blipFill>
          <a:blip r:embed="rId3"/>
          <a:stretch>
            <a:fillRect/>
          </a:stretch>
        </p:blipFill>
        <p:spPr>
          <a:xfrm>
            <a:off x="83040" y="3745056"/>
            <a:ext cx="10903992" cy="2276793"/>
          </a:xfrm>
          <a:prstGeom prst="rect">
            <a:avLst/>
          </a:prstGeom>
          <a:ln w="127000" cap="sq">
            <a:solidFill>
              <a:srgbClr val="000000"/>
            </a:solidFill>
            <a:miter lim="800000"/>
          </a:ln>
          <a:effectLst>
            <a:outerShdw blurRad="57150" dist="50800" dir="2700000" algn="tl" rotWithShape="0">
              <a:srgbClr val="000000">
                <a:alpha val="40000"/>
              </a:srgbClr>
            </a:outerShdw>
          </a:effectLst>
        </p:spPr>
      </p:pic>
      <p:pic>
        <p:nvPicPr>
          <p:cNvPr id="13" name="Imagen 12">
            <a:extLst>
              <a:ext uri="{FF2B5EF4-FFF2-40B4-BE49-F238E27FC236}">
                <a16:creationId xmlns:a16="http://schemas.microsoft.com/office/drawing/2014/main" id="{899E4375-36AC-204D-3426-F31874C70A20}"/>
              </a:ext>
            </a:extLst>
          </p:cNvPr>
          <p:cNvPicPr>
            <a:picLocks noChangeAspect="1"/>
          </p:cNvPicPr>
          <p:nvPr/>
        </p:nvPicPr>
        <p:blipFill>
          <a:blip r:embed="rId4"/>
          <a:stretch>
            <a:fillRect/>
          </a:stretch>
        </p:blipFill>
        <p:spPr>
          <a:xfrm>
            <a:off x="457200" y="6451339"/>
            <a:ext cx="8382000" cy="2771648"/>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32800761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991</TotalTime>
  <Words>1218</Words>
  <Application>Microsoft Office PowerPoint</Application>
  <PresentationFormat>Personalizado</PresentationFormat>
  <Paragraphs>126</Paragraphs>
  <Slides>33</Slides>
  <Notes>0</Notes>
  <HiddenSlides>0</HiddenSlides>
  <MMClips>0</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33</vt:i4>
      </vt:variant>
    </vt:vector>
  </HeadingPairs>
  <TitlesOfParts>
    <vt:vector size="41" baseType="lpstr">
      <vt:lpstr>Arial</vt:lpstr>
      <vt:lpstr>Arial Unicode MS</vt:lpstr>
      <vt:lpstr>Cambria</vt:lpstr>
      <vt:lpstr>quote-cjk-patch</vt:lpstr>
      <vt:lpstr>Roboto</vt:lpstr>
      <vt:lpstr>Symbol</vt:lpstr>
      <vt:lpstr>Verdana</vt:lpstr>
      <vt:lpstr>Office Theme</vt:lpstr>
      <vt:lpstr>Presentación de PowerPoint</vt:lpstr>
      <vt:lpstr>Objetivo del Proyecto</vt:lpstr>
      <vt:lpstr>Modelado de la Base de Datos</vt:lpstr>
      <vt:lpstr>Modelo lógico</vt:lpstr>
      <vt:lpstr> Integridad y Restricciones en campos de las tablas </vt:lpstr>
      <vt:lpstr> Definición de Estructura Base de Datos </vt:lpstr>
      <vt:lpstr> Procedimientos Almacenados </vt:lpstr>
      <vt:lpstr> Funciones </vt:lpstr>
      <vt:lpstr> Triggers </vt:lpstr>
      <vt:lpstr> Índices y Optimización </vt:lpstr>
      <vt:lpstr>Seguridad y Roles de usuario en el sistema </vt:lpstr>
      <vt:lpstr>Roles Disponibles</vt:lpstr>
      <vt:lpstr>Configuraciones claves en la base de datos </vt:lpstr>
      <vt:lpstr>Ruta de Búsqueda (search_path) </vt:lpstr>
      <vt:lpstr>Uso de pgcrypto para cifrado de contraseñas </vt:lpstr>
      <vt:lpstr>Paso #2</vt:lpstr>
      <vt:lpstr>Paso #3 </vt:lpstr>
      <vt:lpstr>Paso #4</vt:lpstr>
      <vt:lpstr>Finalmente Verificación de la encriptación de IDs</vt:lpstr>
      <vt:lpstr>Beneficios de las Implementaciones </vt:lpstr>
      <vt:lpstr> Auditoría </vt:lpstr>
      <vt:lpstr> Respaldo y Restauración </vt:lpstr>
      <vt:lpstr>Optimización y monitoreo del Rendimiento</vt:lpstr>
      <vt:lpstr>Tamaño de tablas</vt:lpstr>
      <vt:lpstr>Uso de recursos CPU/RAM</vt:lpstr>
      <vt:lpstr>Resultados de rendimiento y recursos del sistema</vt:lpstr>
      <vt:lpstr>Simulación de Perfiles Profesionales </vt:lpstr>
      <vt:lpstr>Presentación de PowerPoint</vt:lpstr>
      <vt:lpstr>Uso de Neon Serverless para monitoreo y gestión de usuarios de forma remota</vt:lpstr>
      <vt:lpstr>Monitoreo de rendimiento y actividades de la base datos con NEON</vt:lpstr>
      <vt:lpstr>Presentación de PowerPoint</vt:lpstr>
      <vt:lpstr>Consumo de recursos y vizulaización  de actividades</vt:lpstr>
      <vt:lpstr>GRACIAS POR SU ATENCIÓN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Diseño de Base de Datos para el Hospital Buen Día</dc:title>
  <dc:creator>Mateo Paredes</dc:creator>
  <cp:keywords>DAGeP0gm1AI,BAF1N3mOJEA,0</cp:keywords>
  <cp:lastModifiedBy>EDUARDO FABRICIO GANCHALA CASTILLO</cp:lastModifiedBy>
  <cp:revision>4</cp:revision>
  <dcterms:created xsi:type="dcterms:W3CDTF">2025-08-03T14:49:04Z</dcterms:created>
  <dcterms:modified xsi:type="dcterms:W3CDTF">2025-08-04T13:33:48Z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2025-02-06T00:00:00Z</vt:filetime>
  </property>
  <property fmtid="{D5CDD505-2E9C-101B-9397-08002B2CF9AE}" pid="3" name="Creator">
    <vt:lpwstr>Canva</vt:lpwstr>
  </property>
  <property fmtid="{D5CDD505-2E9C-101B-9397-08002B2CF9AE}" pid="4" name="LastSaved">
    <vt:filetime>2025-08-03T00:00:00Z</vt:filetime>
  </property>
  <property fmtid="{D5CDD505-2E9C-101B-9397-08002B2CF9AE}" pid="5" name="Producer">
    <vt:lpwstr>Canva</vt:lpwstr>
  </property>
</Properties>
</file>